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1" r:id="rId5"/>
    <p:sldMasterId id="2147483682" r:id="rId6"/>
    <p:sldMasterId id="2147483693" r:id="rId7"/>
    <p:sldMasterId id="2147483704" r:id="rId8"/>
  </p:sldMasterIdLst>
  <p:notesMasterIdLst>
    <p:notesMasterId r:id="rId80"/>
  </p:notesMasterIdLst>
  <p:sldIdLst>
    <p:sldId id="812" r:id="rId9"/>
    <p:sldId id="1208" r:id="rId10"/>
    <p:sldId id="1114" r:id="rId11"/>
    <p:sldId id="2580" r:id="rId12"/>
    <p:sldId id="2542" r:id="rId13"/>
    <p:sldId id="2544" r:id="rId14"/>
    <p:sldId id="2597" r:id="rId15"/>
    <p:sldId id="2576" r:id="rId16"/>
    <p:sldId id="2598" r:id="rId17"/>
    <p:sldId id="2599" r:id="rId18"/>
    <p:sldId id="2545" r:id="rId19"/>
    <p:sldId id="2577" r:id="rId20"/>
    <p:sldId id="2546" r:id="rId21"/>
    <p:sldId id="2548" r:id="rId22"/>
    <p:sldId id="2684" r:id="rId23"/>
    <p:sldId id="2685" r:id="rId24"/>
    <p:sldId id="2686" r:id="rId25"/>
    <p:sldId id="2687" r:id="rId26"/>
    <p:sldId id="2688" r:id="rId27"/>
    <p:sldId id="2689" r:id="rId28"/>
    <p:sldId id="2690" r:id="rId29"/>
    <p:sldId id="2691" r:id="rId30"/>
    <p:sldId id="2692" r:id="rId31"/>
    <p:sldId id="2693" r:id="rId32"/>
    <p:sldId id="2694" r:id="rId33"/>
    <p:sldId id="2455" r:id="rId34"/>
    <p:sldId id="2568" r:id="rId35"/>
    <p:sldId id="2570" r:id="rId36"/>
    <p:sldId id="2695" r:id="rId37"/>
    <p:sldId id="2696" r:id="rId38"/>
    <p:sldId id="2565" r:id="rId39"/>
    <p:sldId id="2567" r:id="rId40"/>
    <p:sldId id="2571" r:id="rId41"/>
    <p:sldId id="2572" r:id="rId42"/>
    <p:sldId id="2573" r:id="rId43"/>
    <p:sldId id="2596" r:id="rId44"/>
    <p:sldId id="2697" r:id="rId45"/>
    <p:sldId id="2574" r:id="rId46"/>
    <p:sldId id="1209" r:id="rId47"/>
    <p:sldId id="1240" r:id="rId48"/>
    <p:sldId id="1241" r:id="rId49"/>
    <p:sldId id="1242" r:id="rId50"/>
    <p:sldId id="1243" r:id="rId51"/>
    <p:sldId id="1244" r:id="rId52"/>
    <p:sldId id="1245" r:id="rId53"/>
    <p:sldId id="1246" r:id="rId54"/>
    <p:sldId id="1247" r:id="rId55"/>
    <p:sldId id="1248" r:id="rId56"/>
    <p:sldId id="1249" r:id="rId57"/>
    <p:sldId id="1250" r:id="rId58"/>
    <p:sldId id="1251" r:id="rId59"/>
    <p:sldId id="1252" r:id="rId60"/>
    <p:sldId id="1253" r:id="rId61"/>
    <p:sldId id="1254" r:id="rId62"/>
    <p:sldId id="1255" r:id="rId63"/>
    <p:sldId id="1256" r:id="rId64"/>
    <p:sldId id="1257" r:id="rId65"/>
    <p:sldId id="1258" r:id="rId66"/>
    <p:sldId id="1259" r:id="rId67"/>
    <p:sldId id="1260" r:id="rId68"/>
    <p:sldId id="1261" r:id="rId69"/>
    <p:sldId id="1262" r:id="rId70"/>
    <p:sldId id="1263" r:id="rId71"/>
    <p:sldId id="1264" r:id="rId72"/>
    <p:sldId id="1265" r:id="rId73"/>
    <p:sldId id="1266" r:id="rId74"/>
    <p:sldId id="1267" r:id="rId75"/>
    <p:sldId id="1268" r:id="rId76"/>
    <p:sldId id="1269" r:id="rId77"/>
    <p:sldId id="1270" r:id="rId78"/>
    <p:sldId id="1271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0ADD"/>
    <a:srgbClr val="FF00FF"/>
    <a:srgbClr val="00FF00"/>
    <a:srgbClr val="E46C0A"/>
    <a:srgbClr val="2BEDFF"/>
    <a:srgbClr val="2FC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/>
    <p:restoredTop sz="88844" autoAdjust="0"/>
  </p:normalViewPr>
  <p:slideViewPr>
    <p:cSldViewPr snapToGrid="0" snapToObjects="1">
      <p:cViewPr varScale="1">
        <p:scale>
          <a:sx n="113" d="100"/>
          <a:sy n="113" d="100"/>
        </p:scale>
        <p:origin x="18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tableStyles" Target="tableStyle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82" Type="http://schemas.openxmlformats.org/officeDocument/2006/relationships/viewProps" Target="view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CEA75A-6479-CF42-BF61-8F164C2953EC}" type="slidenum">
              <a:rPr lang="en-US" sz="1200">
                <a:latin typeface="Calibri" charset="0"/>
              </a:rPr>
              <a:pPr eaLnBrk="1" hangingPunct="1"/>
              <a:t>45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65C30D4-DACD-3241-912E-92D7B0875E72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585788"/>
            <a:ext cx="3995737" cy="29972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3" y="3779838"/>
            <a:ext cx="4632325" cy="358298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92042C-0FC8-614A-8F82-B967E48F0212}" type="slidenum">
              <a:rPr lang="en-US" sz="1200">
                <a:latin typeface="Calibri" charset="0"/>
              </a:rPr>
              <a:pPr eaLnBrk="1" hangingPunct="1"/>
              <a:t>47</a:t>
            </a:fld>
            <a:endParaRPr lang="en-US" sz="1200">
              <a:latin typeface="Calibri" charset="0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585788"/>
            <a:ext cx="3995737" cy="29972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3" y="3779838"/>
            <a:ext cx="4632325" cy="358298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354D88D-E04E-004A-83CB-C8EEE81E1B1F}" type="slidenum">
              <a:rPr lang="en-US" sz="1200">
                <a:latin typeface="Calibri" charset="0"/>
              </a:rPr>
              <a:pPr eaLnBrk="1" hangingPunct="1"/>
              <a:t>48</a:t>
            </a:fld>
            <a:endParaRPr lang="en-US" sz="1200">
              <a:latin typeface="Calibri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585788"/>
            <a:ext cx="3995737" cy="29972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3" y="3779838"/>
            <a:ext cx="4632325" cy="358298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8931CB-7565-7347-A669-D40BB84CEE7F}" type="slidenum">
              <a:rPr lang="en-US" sz="1200">
                <a:latin typeface="Calibri" charset="0"/>
              </a:rPr>
              <a:pPr eaLnBrk="1" hangingPunct="1"/>
              <a:t>49</a:t>
            </a:fld>
            <a:endParaRPr lang="en-US" sz="1200">
              <a:latin typeface="Calibri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585788"/>
            <a:ext cx="3995737" cy="29972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3" y="3779838"/>
            <a:ext cx="4632325" cy="358298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CEA75A-6479-CF42-BF61-8F164C2953EC}" type="slidenum">
              <a:rPr lang="en-US" sz="1200">
                <a:latin typeface="Calibri" charset="0"/>
              </a:rPr>
              <a:pPr eaLnBrk="1" hangingPunct="1"/>
              <a:t>50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9CE70E-7C4A-4E48-BAB6-E9DB5A4025C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F1A93B-7184-1B4C-9EC3-8953A187F4F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95C24A-7EE1-594D-9D0F-DDF6E488490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9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CBC303-1930-41A7-A92F-C60FA7DE411D}" type="slidenum">
              <a:rPr lang="en-US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18F1C-4373-664D-95DC-963B89AD7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18F1C-4373-664D-95DC-963B89AD7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20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CD189-9367-E395-5C41-474A8AF73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2F0D7F-89B0-D80B-C18E-43E7DE2AA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E3536A-4593-D8FA-6A7E-FD0352EBD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DFC60-B54B-52A6-3FCB-9A8CFB297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18F1C-4373-664D-95DC-963B89AD7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2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D2113-27B3-C351-0FA3-E0514B2DD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91FA58-7BB2-D259-8372-732795FB1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74DB8-783B-B103-AA80-4A122BD93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63F2D-4C44-1689-2279-96669401D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18F1C-4373-664D-95DC-963B89AD7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4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CEA75A-6479-CF42-BF61-8F164C2953EC}" type="slidenum">
              <a:rPr lang="en-US" sz="1200">
                <a:latin typeface="Calibri" charset="0"/>
              </a:rPr>
              <a:pPr eaLnBrk="1" hangingPunct="1"/>
              <a:t>43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CEA75A-6479-CF42-BF61-8F164C2953EC}" type="slidenum">
              <a:rPr lang="en-US" sz="1200">
                <a:latin typeface="Calibri" charset="0"/>
              </a:rPr>
              <a:pPr eaLnBrk="1" hangingPunct="1"/>
              <a:t>44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revor@ee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mailto:radu.ionescu@fmi.unibuc.r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7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5.jpeg"/><Relationship Id="rId7" Type="http://schemas.openxmlformats.org/officeDocument/2006/relationships/hyperlink" Target="http://images.google.com/imgres?imgurl=http://scienceblogs.com/bushwells/upload/2006/07/IcePlantOrgy.JPG&amp;imgrefurl=http://scienceblogs.com/bushwells/2006/07/friday_flower_porn.php&amp;h=1704&amp;w=2272&amp;sz=838&amp;hl=en&amp;start=17&amp;tbnid=RBGFTXqFUNjqAM:&amp;tbnh=113&amp;tbnw=150&amp;prev=/images?q=plant&amp;gbv=2&amp;hl=en&amp;safe=off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10" Type="http://schemas.openxmlformats.org/officeDocument/2006/relationships/image" Target="../media/image81.jpeg"/><Relationship Id="rId4" Type="http://schemas.openxmlformats.org/officeDocument/2006/relationships/image" Target="../media/image76.jpeg"/><Relationship Id="rId9" Type="http://schemas.openxmlformats.org/officeDocument/2006/relationships/image" Target="../media/image80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pn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5.png"/><Relationship Id="rId5" Type="http://schemas.openxmlformats.org/officeDocument/2006/relationships/image" Target="../media/image14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01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image" Target="../media/image109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23.wmf"/><Relationship Id="rId12" Type="http://schemas.openxmlformats.org/officeDocument/2006/relationships/image" Target="../media/image128.w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6" Type="http://schemas.openxmlformats.org/officeDocument/2006/relationships/image" Target="../media/image122.wmf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wmf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13" Type="http://schemas.openxmlformats.org/officeDocument/2006/relationships/image" Target="../media/image144.jpeg"/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12" Type="http://schemas.openxmlformats.org/officeDocument/2006/relationships/image" Target="../media/image1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7.jpeg"/><Relationship Id="rId11" Type="http://schemas.openxmlformats.org/officeDocument/2006/relationships/image" Target="../media/image142.jpeg"/><Relationship Id="rId5" Type="http://schemas.openxmlformats.org/officeDocument/2006/relationships/image" Target="../media/image136.jpeg"/><Relationship Id="rId10" Type="http://schemas.openxmlformats.org/officeDocument/2006/relationships/image" Target="../media/image141.png"/><Relationship Id="rId4" Type="http://schemas.openxmlformats.org/officeDocument/2006/relationships/image" Target="../media/image135.jpeg"/><Relationship Id="rId9" Type="http://schemas.openxmlformats.org/officeDocument/2006/relationships/image" Target="../media/image14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Concepte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aplicații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 err="1">
                <a:latin typeface="Times New Roman"/>
                <a:cs typeface="Times New Roman"/>
              </a:rPr>
              <a:t>Vederea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Artificială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Bogdan Alexe						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Radu</a:t>
            </a: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Times New Roman"/>
                <a:cs typeface="Times New Roman"/>
              </a:rPr>
              <a:t>Ionescu</a:t>
            </a:r>
            <a:endParaRPr lang="en-US" sz="3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sz="3600" dirty="0">
              <a:latin typeface="Times New Roman"/>
              <a:cs typeface="Times New Roman"/>
            </a:endParaRPr>
          </a:p>
          <a:p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Curs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opțional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anii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III/IV, </a:t>
            </a:r>
            <a:r>
              <a:rPr lang="en-US" sz="2700" dirty="0" err="1">
                <a:solidFill>
                  <a:srgbClr val="000000"/>
                </a:solidFill>
                <a:latin typeface="Times New Roman"/>
                <a:cs typeface="Times New Roman"/>
              </a:rPr>
              <a:t>semestrul</a:t>
            </a:r>
            <a:r>
              <a:rPr lang="en-US" sz="2700" dirty="0">
                <a:solidFill>
                  <a:srgbClr val="000000"/>
                </a:solidFill>
                <a:latin typeface="Times New Roman"/>
                <a:cs typeface="Times New Roman"/>
              </a:rPr>
              <a:t> I, 2024-2025</a:t>
            </a: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4462374"/>
            <a:ext cx="39692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/>
                <a:cs typeface="Times New Roman"/>
                <a:hlinkClick r:id="rId3"/>
              </a:rPr>
              <a:t>bogdan.alexe@fmi.unibuc.ro</a:t>
            </a:r>
            <a:endParaRPr lang="en-US" sz="25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4896" y="4446013"/>
            <a:ext cx="3888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radu.ionescu@fmi.unibuc.ro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786FA-8159-83E2-4DAE-422D3BDD4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526F0C7-7DA3-4BB0-D870-C9B82CBC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Piesele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joc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 descr="A game on a table&#10;&#10;Description automatically generated">
            <a:extLst>
              <a:ext uri="{FF2B5EF4-FFF2-40B4-BE49-F238E27FC236}">
                <a16:creationId xmlns:a16="http://schemas.microsoft.com/office/drawing/2014/main" id="{2B2F3D1D-F3FC-E4E9-6106-21599939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408" t="15567" r="14630" b="20240"/>
          <a:stretch/>
        </p:blipFill>
        <p:spPr>
          <a:xfrm rot="5400000">
            <a:off x="1470470" y="840930"/>
            <a:ext cx="5872858" cy="59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40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Configurații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valide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invalide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 descr="A screenshot of a diagram&#10;&#10;Description automatically generated">
            <a:extLst>
              <a:ext uri="{FF2B5EF4-FFF2-40B4-BE49-F238E27FC236}">
                <a16:creationId xmlns:a16="http://schemas.microsoft.com/office/drawing/2014/main" id="{68B0DDA0-9885-6980-0F6B-89C13401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37688"/>
            <a:ext cx="5410200" cy="4473452"/>
          </a:xfrm>
          <a:prstGeom prst="rect">
            <a:avLst/>
          </a:prstGeom>
        </p:spPr>
      </p:pic>
      <p:pic>
        <p:nvPicPr>
          <p:cNvPr id="7" name="Picture 6" descr="A close up of text&#10;&#10;Description automatically generated">
            <a:extLst>
              <a:ext uri="{FF2B5EF4-FFF2-40B4-BE49-F238E27FC236}">
                <a16:creationId xmlns:a16="http://schemas.microsoft.com/office/drawing/2014/main" id="{0AF6C706-B7BB-1554-1669-57254898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19" y="1005714"/>
            <a:ext cx="7188881" cy="1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Desfășurarea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jocului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73FE3FDD-D370-D558-C41E-2637A465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896"/>
          <a:stretch/>
        </p:blipFill>
        <p:spPr>
          <a:xfrm>
            <a:off x="901700" y="2292350"/>
            <a:ext cx="6985000" cy="666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756592-121D-57BA-F309-6DEF2ED8399F}"/>
              </a:ext>
            </a:extLst>
          </p:cNvPr>
          <p:cNvSpPr txBox="1"/>
          <p:nvPr/>
        </p:nvSpPr>
        <p:spPr>
          <a:xfrm>
            <a:off x="901700" y="3000454"/>
            <a:ext cx="36703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Primul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ucător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mută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alege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patru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operații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matematice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folosind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numerele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ână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4 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poziționate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centrul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tablei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1600" b="1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joc</a:t>
            </a:r>
            <a:r>
              <a:rPr lang="en-GB" sz="16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dirty="0"/>
          </a:p>
        </p:txBody>
      </p:sp>
      <p:pic>
        <p:nvPicPr>
          <p:cNvPr id="11" name="Picture 10" descr="A blue and white square puzzle on a wooden surface&#10;&#10;Description automatically generated">
            <a:extLst>
              <a:ext uri="{FF2B5EF4-FFF2-40B4-BE49-F238E27FC236}">
                <a16:creationId xmlns:a16="http://schemas.microsoft.com/office/drawing/2014/main" id="{84EC0661-0057-8B74-7395-09DF0A3B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407" t="16084" r="15355" b="20277"/>
          <a:stretch/>
        </p:blipFill>
        <p:spPr>
          <a:xfrm rot="5400000">
            <a:off x="4916610" y="2931988"/>
            <a:ext cx="3768479" cy="3822702"/>
          </a:xfrm>
          <a:prstGeom prst="rect">
            <a:avLst/>
          </a:prstGeom>
        </p:spPr>
      </p:pic>
      <p:pic>
        <p:nvPicPr>
          <p:cNvPr id="15" name="Picture 14" descr="A close up of text&#10;&#10;Description automatically generated">
            <a:extLst>
              <a:ext uri="{FF2B5EF4-FFF2-40B4-BE49-F238E27FC236}">
                <a16:creationId xmlns:a16="http://schemas.microsoft.com/office/drawing/2014/main" id="{4F24F1A9-D877-C798-3868-21AAC728A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942896"/>
            <a:ext cx="6959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Calcularea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punctajului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B10576DA-94E2-2477-49EE-40DE484F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89050"/>
            <a:ext cx="71628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0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ame on a table&#10;&#10;Description automatically generated">
            <a:extLst>
              <a:ext uri="{FF2B5EF4-FFF2-40B4-BE49-F238E27FC236}">
                <a16:creationId xmlns:a16="http://schemas.microsoft.com/office/drawing/2014/main" id="{68C7C33F-371A-8C4D-9CD8-13A9534C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t="2653" r="11958" b="2122"/>
          <a:stretch/>
        </p:blipFill>
        <p:spPr>
          <a:xfrm>
            <a:off x="151936" y="1143000"/>
            <a:ext cx="4142271" cy="39584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25E890-E91D-9FE9-B01D-C015398C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D322E5AB-E1DC-5015-B63F-D9707C6C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5238750"/>
            <a:ext cx="8512142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07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ame on a table&#10;&#10;Description automatically generated">
            <a:extLst>
              <a:ext uri="{FF2B5EF4-FFF2-40B4-BE49-F238E27FC236}">
                <a16:creationId xmlns:a16="http://schemas.microsoft.com/office/drawing/2014/main" id="{68C7C33F-371A-8C4D-9CD8-13A9534C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t="2653" r="11958" b="2122"/>
          <a:stretch/>
        </p:blipFill>
        <p:spPr>
          <a:xfrm>
            <a:off x="151936" y="1143000"/>
            <a:ext cx="4142271" cy="3958443"/>
          </a:xfrm>
          <a:prstGeom prst="rect">
            <a:avLst/>
          </a:prstGeom>
        </p:spPr>
      </p:pic>
      <p:pic>
        <p:nvPicPr>
          <p:cNvPr id="3" name="Picture 2" descr="A game board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BD0D0810-AC36-DFF6-67BA-99D9345F6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6" t="4776" r="14179" b="2123"/>
          <a:stretch/>
        </p:blipFill>
        <p:spPr>
          <a:xfrm>
            <a:off x="4446142" y="1143000"/>
            <a:ext cx="4036155" cy="39584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4856E8-DD47-08E6-19B3-859B2EB16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0D11FA0-3120-D838-B86E-4C13C90D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49" y="5317342"/>
            <a:ext cx="878387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75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ame board with a number on it&#10;&#10;Description automatically generated">
            <a:extLst>
              <a:ext uri="{FF2B5EF4-FFF2-40B4-BE49-F238E27FC236}">
                <a16:creationId xmlns:a16="http://schemas.microsoft.com/office/drawing/2014/main" id="{F88D9024-4FEC-C3E0-B882-FE19458A8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2886" r="14082" b="2854"/>
          <a:stretch/>
        </p:blipFill>
        <p:spPr>
          <a:xfrm>
            <a:off x="151935" y="1143000"/>
            <a:ext cx="4115353" cy="39584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B0C8DE-C700-53A5-D736-A87661A4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9AA9222-ECBF-3B54-3D55-F5EBD9C71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9" y="5317342"/>
            <a:ext cx="878387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1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ame board with a number on it&#10;&#10;Description automatically generated">
            <a:extLst>
              <a:ext uri="{FF2B5EF4-FFF2-40B4-BE49-F238E27FC236}">
                <a16:creationId xmlns:a16="http://schemas.microsoft.com/office/drawing/2014/main" id="{F88D9024-4FEC-C3E0-B882-FE19458A8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2886" r="14082" b="2854"/>
          <a:stretch/>
        </p:blipFill>
        <p:spPr>
          <a:xfrm>
            <a:off x="151935" y="1143000"/>
            <a:ext cx="4115353" cy="3958442"/>
          </a:xfrm>
          <a:prstGeom prst="rect">
            <a:avLst/>
          </a:prstGeom>
        </p:spPr>
      </p:pic>
      <p:pic>
        <p:nvPicPr>
          <p:cNvPr id="2" name="Picture 1" descr="A game board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E42EC927-1EB8-6F28-612E-A4B2899BA1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5063" r="14083" b="1325"/>
          <a:stretch/>
        </p:blipFill>
        <p:spPr>
          <a:xfrm>
            <a:off x="4572000" y="1143000"/>
            <a:ext cx="4028906" cy="39584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F609E2-0419-8F64-27ED-F40075AF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9" name="Picture 8" descr="A close up of black text&#10;&#10;Description automatically generated">
            <a:extLst>
              <a:ext uri="{FF2B5EF4-FFF2-40B4-BE49-F238E27FC236}">
                <a16:creationId xmlns:a16="http://schemas.microsoft.com/office/drawing/2014/main" id="{D011B728-1CDC-29AB-21FA-D02052FB3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34" y="5317342"/>
            <a:ext cx="878387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8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ame board with numbers on it&#10;&#10;Description automatically generated">
            <a:extLst>
              <a:ext uri="{FF2B5EF4-FFF2-40B4-BE49-F238E27FC236}">
                <a16:creationId xmlns:a16="http://schemas.microsoft.com/office/drawing/2014/main" id="{E45A2C6E-D069-3B1D-B598-4BEC8C7BE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9" t="3566" r="13316" b="3872"/>
          <a:stretch/>
        </p:blipFill>
        <p:spPr>
          <a:xfrm>
            <a:off x="285287" y="1143000"/>
            <a:ext cx="4052863" cy="39584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2901626-31AF-E39D-9012-6697E81F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EE854F-59E3-AC13-9DFD-0FB73A34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86" y="5016500"/>
            <a:ext cx="8823187" cy="736600"/>
          </a:xfrm>
          <a:prstGeom prst="rect">
            <a:avLst/>
          </a:prstGeom>
        </p:spPr>
      </p:pic>
      <p:pic>
        <p:nvPicPr>
          <p:cNvPr id="14" name="Picture 13" descr="A close up of text&#10;&#10;Description automatically generated">
            <a:extLst>
              <a:ext uri="{FF2B5EF4-FFF2-40B4-BE49-F238E27FC236}">
                <a16:creationId xmlns:a16="http://schemas.microsoft.com/office/drawing/2014/main" id="{AC1C73B4-6701-B6BA-81A4-3C11ED186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645150"/>
            <a:ext cx="8661032" cy="10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0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ame with a pen on it&#10;&#10;Description automatically generated with medium confidence">
            <a:extLst>
              <a:ext uri="{FF2B5EF4-FFF2-40B4-BE49-F238E27FC236}">
                <a16:creationId xmlns:a16="http://schemas.microsoft.com/office/drawing/2014/main" id="{C89533B8-12B4-8356-9B87-CFE3ECC2C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t="3735" r="13188" b="1665"/>
          <a:stretch/>
        </p:blipFill>
        <p:spPr>
          <a:xfrm>
            <a:off x="285287" y="1142999"/>
            <a:ext cx="4052862" cy="39328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A50896-611A-7AE9-22CB-1B35ADBB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E2655-09C3-7150-FE2B-49B61F96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" y="5207000"/>
            <a:ext cx="8933572" cy="7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6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9681"/>
            <a:ext cx="5864152" cy="5662913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Compararea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contururilor</a:t>
            </a:r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Spațiile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culori</a:t>
            </a:r>
            <a:r>
              <a:rPr lang="en-US" sz="2800" dirty="0">
                <a:latin typeface="Times New Roman"/>
                <a:cs typeface="Times New Roman"/>
              </a:rPr>
              <a:t> RGB </a:t>
            </a:r>
            <a:r>
              <a:rPr lang="en-US" sz="2800" dirty="0" err="1">
                <a:latin typeface="Times New Roman"/>
                <a:cs typeface="Times New Roman"/>
              </a:rPr>
              <a:t>și</a:t>
            </a:r>
            <a:r>
              <a:rPr lang="en-US" sz="2800" dirty="0">
                <a:latin typeface="Times New Roman"/>
                <a:cs typeface="Times New Roman"/>
              </a:rPr>
              <a:t> HSV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Imagini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binare</a:t>
            </a:r>
            <a:endParaRPr lang="en-US" sz="2800" dirty="0">
              <a:latin typeface="Times New Roman"/>
              <a:cs typeface="Times New Roman"/>
            </a:endParaRP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aplicarea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unui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prag</a:t>
            </a:r>
            <a:endParaRPr lang="en-US" sz="2000" dirty="0">
              <a:latin typeface="Times New Roman"/>
              <a:cs typeface="Times New Roman"/>
            </a:endParaRP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operatori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morfologici</a:t>
            </a:r>
            <a:endParaRPr lang="en-US" sz="2000" dirty="0">
              <a:latin typeface="Times New Roman"/>
              <a:cs typeface="Times New Roman"/>
            </a:endParaRP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componente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conexe</a:t>
            </a:r>
            <a:endParaRPr lang="en-US" sz="2000" dirty="0">
              <a:latin typeface="Times New Roman"/>
              <a:cs typeface="Times New Roman"/>
            </a:endParaRP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proprietăți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Recunoaşterea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claselor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obiecte</a:t>
            </a:r>
            <a:endParaRPr lang="en-US" sz="28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privire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ansamblu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cs typeface="Times New Roman"/>
              </a:rPr>
              <a:t>clasă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obiecte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  <a:p>
            <a:pPr marL="457200" lvl="1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>
                <a:latin typeface="Times New Roman"/>
                <a:cs typeface="Times New Roman"/>
              </a:rPr>
              <a:t>Cursul</a:t>
            </a:r>
            <a:r>
              <a:rPr lang="en-US" sz="4400" dirty="0">
                <a:latin typeface="Times New Roman"/>
                <a:cs typeface="Times New Roman"/>
              </a:rPr>
              <a:t> </a:t>
            </a:r>
            <a:r>
              <a:rPr lang="en-US" sz="4400" dirty="0" err="1">
                <a:latin typeface="Times New Roman"/>
                <a:cs typeface="Times New Roman"/>
              </a:rPr>
              <a:t>trecut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pic>
        <p:nvPicPr>
          <p:cNvPr id="14" name="Picture 10" descr="beatles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3957" y="3722124"/>
            <a:ext cx="1303565" cy="102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beatles_dilated.jpg"/>
          <p:cNvPicPr>
            <a:picLocks noChangeAspect="1"/>
          </p:cNvPicPr>
          <p:nvPr/>
        </p:nvPicPr>
        <p:blipFill>
          <a:blip r:embed="rId4" cstate="print"/>
          <a:srcRect l="10153" t="4642" r="10005" b="9140"/>
          <a:stretch>
            <a:fillRect/>
          </a:stretch>
        </p:blipFill>
        <p:spPr bwMode="auto">
          <a:xfrm>
            <a:off x="7720958" y="3722124"/>
            <a:ext cx="1303565" cy="102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 descr="beatles_mask.jpg"/>
          <p:cNvPicPr>
            <a:picLocks noChangeAspect="1"/>
          </p:cNvPicPr>
          <p:nvPr/>
        </p:nvPicPr>
        <p:blipFill>
          <a:blip r:embed="rId5" cstate="print"/>
          <a:srcRect l="12402" t="7295" r="9576" b="11130"/>
          <a:stretch>
            <a:fillRect/>
          </a:stretch>
        </p:blipFill>
        <p:spPr bwMode="auto">
          <a:xfrm>
            <a:off x="6281810" y="3722124"/>
            <a:ext cx="1303565" cy="102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7764034" y="3722125"/>
            <a:ext cx="1202216" cy="1009369"/>
            <a:chOff x="6960247" y="3044095"/>
            <a:chExt cx="1789820" cy="1948113"/>
          </a:xfrm>
        </p:grpSpPr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8246842" y="3301302"/>
              <a:ext cx="503225" cy="839676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7743617" y="3044095"/>
              <a:ext cx="423661" cy="669612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7651531" y="3825530"/>
              <a:ext cx="156302" cy="137100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7092283" y="4072429"/>
              <a:ext cx="113385" cy="82059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960247" y="4516177"/>
              <a:ext cx="120998" cy="123983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7052152" y="4825567"/>
              <a:ext cx="191750" cy="166641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7176356" y="3346598"/>
              <a:ext cx="602165" cy="1584022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pic>
        <p:nvPicPr>
          <p:cNvPr id="15" name="Picture 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389" y="5412420"/>
            <a:ext cx="1490410" cy="124017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BBD7336-2114-4F05-773A-FF4BE227B42C}"/>
              </a:ext>
            </a:extLst>
          </p:cNvPr>
          <p:cNvGrpSpPr/>
          <p:nvPr/>
        </p:nvGrpSpPr>
        <p:grpSpPr>
          <a:xfrm>
            <a:off x="5254960" y="2210849"/>
            <a:ext cx="1303566" cy="1143000"/>
            <a:chOff x="1241425" y="3505200"/>
            <a:chExt cx="1958975" cy="1751013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89109695-80A3-5B10-B6E9-58F57D6D4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41425" y="3505200"/>
              <a:ext cx="1958975" cy="175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D963A0-1BE7-F446-AF64-30BAEF9B970E}"/>
                </a:ext>
              </a:extLst>
            </p:cNvPr>
            <p:cNvCxnSpPr/>
            <p:nvPr/>
          </p:nvCxnSpPr>
          <p:spPr bwMode="auto">
            <a:xfrm flipV="1">
              <a:off x="1905000" y="3581400"/>
              <a:ext cx="0" cy="1219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A32A69-C163-8A8D-EEF2-C8CECB70B2B1}"/>
                </a:ext>
              </a:extLst>
            </p:cNvPr>
            <p:cNvCxnSpPr/>
            <p:nvPr/>
          </p:nvCxnSpPr>
          <p:spPr bwMode="auto">
            <a:xfrm>
              <a:off x="1905000" y="4800600"/>
              <a:ext cx="1219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2BBA38-4AF5-7FEB-9101-C98CFFA9CF2E}"/>
                </a:ext>
              </a:extLst>
            </p:cNvPr>
            <p:cNvCxnSpPr/>
            <p:nvPr/>
          </p:nvCxnSpPr>
          <p:spPr bwMode="auto">
            <a:xfrm flipH="1">
              <a:off x="1344168" y="4800600"/>
              <a:ext cx="560832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E191DD4-7C3A-AFE1-A39E-4C1AA02F9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66135" y="2133072"/>
            <a:ext cx="1562100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BB23EF-F8A3-90C7-455E-9A91CDA91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/>
          <a:srcRect l="22251" t="42935" r="49876" b="42860"/>
          <a:stretch/>
        </p:blipFill>
        <p:spPr bwMode="auto">
          <a:xfrm>
            <a:off x="5563542" y="876547"/>
            <a:ext cx="2680881" cy="106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705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ame with a pen on it&#10;&#10;Description automatically generated with medium confidence">
            <a:extLst>
              <a:ext uri="{FF2B5EF4-FFF2-40B4-BE49-F238E27FC236}">
                <a16:creationId xmlns:a16="http://schemas.microsoft.com/office/drawing/2014/main" id="{C89533B8-12B4-8356-9B87-CFE3ECC2C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t="3735" r="13188" b="1665"/>
          <a:stretch/>
        </p:blipFill>
        <p:spPr>
          <a:xfrm>
            <a:off x="285287" y="1142999"/>
            <a:ext cx="4052862" cy="3932831"/>
          </a:xfrm>
          <a:prstGeom prst="rect">
            <a:avLst/>
          </a:prstGeom>
        </p:spPr>
      </p:pic>
      <p:pic>
        <p:nvPicPr>
          <p:cNvPr id="2" name="Content Placeholder 4" descr="A game board with numbers on it&#10;&#10;Description automatically generated">
            <a:extLst>
              <a:ext uri="{FF2B5EF4-FFF2-40B4-BE49-F238E27FC236}">
                <a16:creationId xmlns:a16="http://schemas.microsoft.com/office/drawing/2014/main" id="{AE8C04BA-ABD0-F343-7609-99E51565F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6" t="5556" r="13596"/>
          <a:stretch/>
        </p:blipFill>
        <p:spPr>
          <a:xfrm>
            <a:off x="4571999" y="1142999"/>
            <a:ext cx="4061435" cy="39328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C2D60A-1DEF-0855-F8B1-B8EA479E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BF8B5-643C-06D9-82DF-ED5B28BC1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7" y="5334000"/>
            <a:ext cx="8620116" cy="9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5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ame board with numbers on it&#10;&#10;Description automatically generated">
            <a:extLst>
              <a:ext uri="{FF2B5EF4-FFF2-40B4-BE49-F238E27FC236}">
                <a16:creationId xmlns:a16="http://schemas.microsoft.com/office/drawing/2014/main" id="{18E6788E-44B3-31F8-C51E-6DCCD9765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9" t="3566" r="13573" b="3023"/>
          <a:stretch/>
        </p:blipFill>
        <p:spPr>
          <a:xfrm>
            <a:off x="289367" y="1142999"/>
            <a:ext cx="4011488" cy="39328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E2B102-F003-B45C-ABD1-56FE8D84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BE174822-1301-08E7-6733-EE509C99E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5088528"/>
            <a:ext cx="8064324" cy="178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58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ame board with numbers on it&#10;&#10;Description automatically generated">
            <a:extLst>
              <a:ext uri="{FF2B5EF4-FFF2-40B4-BE49-F238E27FC236}">
                <a16:creationId xmlns:a16="http://schemas.microsoft.com/office/drawing/2014/main" id="{18E6788E-44B3-31F8-C51E-6DCCD9765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9" t="3566" r="13573" b="3023"/>
          <a:stretch/>
        </p:blipFill>
        <p:spPr>
          <a:xfrm>
            <a:off x="289367" y="1142999"/>
            <a:ext cx="4011488" cy="3932830"/>
          </a:xfrm>
          <a:prstGeom prst="rect">
            <a:avLst/>
          </a:prstGeom>
        </p:spPr>
      </p:pic>
      <p:pic>
        <p:nvPicPr>
          <p:cNvPr id="2" name="Picture 1" descr="A game board with a number on it&#10;&#10;Description automatically generated">
            <a:extLst>
              <a:ext uri="{FF2B5EF4-FFF2-40B4-BE49-F238E27FC236}">
                <a16:creationId xmlns:a16="http://schemas.microsoft.com/office/drawing/2014/main" id="{531DC16D-5CB6-5280-1DA8-98ABE9980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3226" r="13189" b="2344"/>
          <a:stretch/>
        </p:blipFill>
        <p:spPr>
          <a:xfrm>
            <a:off x="4572000" y="1142999"/>
            <a:ext cx="4038932" cy="39328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21B104F-3FFF-A64B-C2CD-590DA6C3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BBC7F-3AE7-98F9-D5DD-ABBA8863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" y="5334000"/>
            <a:ext cx="8999393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53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ame board with a number on it&#10;&#10;Description automatically generated">
            <a:extLst>
              <a:ext uri="{FF2B5EF4-FFF2-40B4-BE49-F238E27FC236}">
                <a16:creationId xmlns:a16="http://schemas.microsoft.com/office/drawing/2014/main" id="{D2D05A64-E47E-692B-8642-C86D8AF6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t="2887" r="13443" b="2345"/>
          <a:stretch/>
        </p:blipFill>
        <p:spPr>
          <a:xfrm>
            <a:off x="289367" y="1142998"/>
            <a:ext cx="4011488" cy="39133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23C7996-5377-952E-3A4D-B310AF1B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9F892-7DEC-BE5F-6363-8AD24817E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5435602"/>
            <a:ext cx="8367832" cy="6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98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ame board with a number on it&#10;&#10;Description automatically generated">
            <a:extLst>
              <a:ext uri="{FF2B5EF4-FFF2-40B4-BE49-F238E27FC236}">
                <a16:creationId xmlns:a16="http://schemas.microsoft.com/office/drawing/2014/main" id="{D2D05A64-E47E-692B-8642-C86D8AF6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t="2887" r="13443" b="2345"/>
          <a:stretch/>
        </p:blipFill>
        <p:spPr>
          <a:xfrm>
            <a:off x="289367" y="1142998"/>
            <a:ext cx="4011488" cy="3913305"/>
          </a:xfrm>
          <a:prstGeom prst="rect">
            <a:avLst/>
          </a:prstGeom>
        </p:spPr>
      </p:pic>
      <p:pic>
        <p:nvPicPr>
          <p:cNvPr id="2" name="Picture 1" descr="A game board with a square piece of puzzle&#10;&#10;Description automatically generated with medium confidence">
            <a:extLst>
              <a:ext uri="{FF2B5EF4-FFF2-40B4-BE49-F238E27FC236}">
                <a16:creationId xmlns:a16="http://schemas.microsoft.com/office/drawing/2014/main" id="{EFC7BF6A-45A1-1259-0755-6F5B299546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t="5063" r="13827" b="2343"/>
          <a:stretch/>
        </p:blipFill>
        <p:spPr>
          <a:xfrm>
            <a:off x="4571999" y="1142998"/>
            <a:ext cx="4055513" cy="3913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F2FBC4D-2302-4EBF-C735-7E1DC25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0E8CE-8A9B-D9E0-94DD-3BED40DFB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6" y="5346702"/>
            <a:ext cx="8966619" cy="9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45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ame board with numbers on it&#10;&#10;Description automatically generated">
            <a:extLst>
              <a:ext uri="{FF2B5EF4-FFF2-40B4-BE49-F238E27FC236}">
                <a16:creationId xmlns:a16="http://schemas.microsoft.com/office/drawing/2014/main" id="{25CD47AD-9C2D-1D03-C21A-478DC0F1A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8" t="2208" r="12804" b="1834"/>
          <a:stretch/>
        </p:blipFill>
        <p:spPr>
          <a:xfrm>
            <a:off x="289366" y="1142998"/>
            <a:ext cx="4011487" cy="3934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50B515-66E5-AC12-D642-F3EC0824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Example de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calculare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scorului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495AB0C-9CAD-2A10-75EE-99C08DCB2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" y="5232400"/>
            <a:ext cx="8818493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0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Descrierea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datelor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2D4A2896-D0F2-3F4B-596C-6433010F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958850"/>
            <a:ext cx="7175500" cy="1638300"/>
          </a:xfrm>
          <a:prstGeom prst="rect">
            <a:avLst/>
          </a:prstGeom>
        </p:spPr>
      </p:pic>
      <p:pic>
        <p:nvPicPr>
          <p:cNvPr id="7" name="Picture 6" descr="A text on a white background&#10;&#10;Description automatically generated">
            <a:extLst>
              <a:ext uri="{FF2B5EF4-FFF2-40B4-BE49-F238E27FC236}">
                <a16:creationId xmlns:a16="http://schemas.microsoft.com/office/drawing/2014/main" id="{30EDE415-46A7-14FC-AFC4-6B3CA547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559050"/>
            <a:ext cx="7340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37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Descrierea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datelor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ED3C3-1955-78BA-E464-832684F6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1143000"/>
            <a:ext cx="8384005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32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Descrierea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datelor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D450F7-4EC0-93C5-A152-92DF6D61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009650"/>
            <a:ext cx="7772400" cy="45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2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8E0D-CD86-295F-125F-53CD5BC91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BCAB798-EA57-ACE9-D238-21151C72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Descrierea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datelor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5A4F60A-AAED-8792-01C2-8AB6AA17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009650"/>
            <a:ext cx="7772400" cy="45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1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926" y="1079473"/>
            <a:ext cx="6121447" cy="566291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Tema 1: Calculator automat de </a:t>
            </a:r>
            <a:r>
              <a:rPr lang="en-US" sz="2800" dirty="0" err="1">
                <a:latin typeface="Times New Roman"/>
                <a:cs typeface="Times New Roman"/>
              </a:rPr>
              <a:t>scor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pentru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jocul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Mathable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r>
              <a:rPr lang="en-US" sz="2800" dirty="0" err="1">
                <a:latin typeface="Times New Roman"/>
                <a:cs typeface="Times New Roman"/>
              </a:rPr>
              <a:t>Clasificarea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imaginilor</a:t>
            </a:r>
            <a:endParaRPr lang="en-US" sz="2800" dirty="0">
              <a:latin typeface="Times New Roman"/>
              <a:cs typeface="Times New Roman"/>
            </a:endParaRP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reprezentarea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caracteristicilor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prin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histograme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600" dirty="0" err="1">
                <a:latin typeface="Times New Roman"/>
                <a:cs typeface="Times New Roman"/>
              </a:rPr>
              <a:t>Localizarea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claselor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obiecte</a:t>
            </a:r>
            <a:endParaRPr lang="en-US" sz="2600" dirty="0">
              <a:latin typeface="Times New Roman"/>
              <a:cs typeface="Times New Roman"/>
            </a:endParaRPr>
          </a:p>
          <a:p>
            <a:pPr lvl="1"/>
            <a:r>
              <a:rPr lang="en-US" sz="2600" dirty="0" err="1">
                <a:latin typeface="Times New Roman"/>
                <a:cs typeface="Times New Roman"/>
              </a:rPr>
              <a:t>metoda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ferestrei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glisante</a:t>
            </a:r>
            <a:endParaRPr lang="en-US" sz="26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>
                <a:latin typeface="Times New Roman"/>
                <a:cs typeface="Times New Roman"/>
              </a:rPr>
              <a:t>Cursul</a:t>
            </a:r>
            <a:r>
              <a:rPr lang="en-US" sz="4400" dirty="0">
                <a:latin typeface="Times New Roman"/>
                <a:cs typeface="Times New Roman"/>
              </a:rPr>
              <a:t> de </a:t>
            </a:r>
            <a:r>
              <a:rPr lang="en-US" sz="4400" dirty="0" err="1">
                <a:latin typeface="Times New Roman"/>
                <a:cs typeface="Times New Roman"/>
              </a:rPr>
              <a:t>azi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656BAE-6E53-E89C-A79C-187553A1B115}"/>
              </a:ext>
            </a:extLst>
          </p:cNvPr>
          <p:cNvGrpSpPr/>
          <p:nvPr/>
        </p:nvGrpSpPr>
        <p:grpSpPr>
          <a:xfrm>
            <a:off x="6570456" y="3641442"/>
            <a:ext cx="1607246" cy="1342457"/>
            <a:chOff x="1272509" y="3384636"/>
            <a:chExt cx="3726654" cy="2152328"/>
          </a:xfrm>
        </p:grpSpPr>
        <p:pic>
          <p:nvPicPr>
            <p:cNvPr id="5" name="Picture 7" descr="normal-binning">
              <a:extLst>
                <a:ext uri="{FF2B5EF4-FFF2-40B4-BE49-F238E27FC236}">
                  <a16:creationId xmlns:a16="http://schemas.microsoft.com/office/drawing/2014/main" id="{8D7DDA49-1FE4-D9B6-7F0D-CF7DEE1BF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7"/>
            <a:stretch>
              <a:fillRect/>
            </a:stretch>
          </p:blipFill>
          <p:spPr bwMode="auto">
            <a:xfrm>
              <a:off x="1646364" y="3384636"/>
              <a:ext cx="3352799" cy="2022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96850D-6CD8-94C2-DB14-B953A716EA0A}"/>
                </a:ext>
              </a:extLst>
            </p:cNvPr>
            <p:cNvSpPr txBox="1"/>
            <p:nvPr/>
          </p:nvSpPr>
          <p:spPr>
            <a:xfrm>
              <a:off x="2326249" y="5142204"/>
              <a:ext cx="2021262" cy="3947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38F9BF-0133-6CD9-D7F6-50D3845B84CA}"/>
                </a:ext>
              </a:extLst>
            </p:cNvPr>
            <p:cNvSpPr txBox="1"/>
            <p:nvPr/>
          </p:nvSpPr>
          <p:spPr>
            <a:xfrm rot="16200000">
              <a:off x="1063241" y="4190527"/>
              <a:ext cx="989437" cy="5709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8870CB-13D6-A491-55B1-13E57C40C72C}"/>
              </a:ext>
            </a:extLst>
          </p:cNvPr>
          <p:cNvGrpSpPr/>
          <p:nvPr/>
        </p:nvGrpSpPr>
        <p:grpSpPr>
          <a:xfrm>
            <a:off x="6278569" y="5340206"/>
            <a:ext cx="2455405" cy="1066039"/>
            <a:chOff x="6778861" y="3121305"/>
            <a:chExt cx="5148262" cy="2846388"/>
          </a:xfrm>
        </p:grpSpPr>
        <p:pic>
          <p:nvPicPr>
            <p:cNvPr id="9" name="Picture 5" descr="HK_SYP_Western_Street_10">
              <a:extLst>
                <a:ext uri="{FF2B5EF4-FFF2-40B4-BE49-F238E27FC236}">
                  <a16:creationId xmlns:a16="http://schemas.microsoft.com/office/drawing/2014/main" id="{CA437C8E-4657-E288-7543-A9B698F3A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80448" y="3130830"/>
              <a:ext cx="3779838" cy="283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CBC33B6B-BF4A-744C-E510-7B92ABED9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8861" y="3122893"/>
              <a:ext cx="792162" cy="755650"/>
            </a:xfrm>
            <a:prstGeom prst="rect">
              <a:avLst/>
            </a:prstGeom>
            <a:noFill/>
            <a:ln w="381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  <p:pic>
          <p:nvPicPr>
            <p:cNvPr id="25" name="Picture 13" descr="HK_SYP_Western_Street_10">
              <a:extLst>
                <a:ext uri="{FF2B5EF4-FFF2-40B4-BE49-F238E27FC236}">
                  <a16:creationId xmlns:a16="http://schemas.microsoft.com/office/drawing/2014/main" id="{8DD78DF8-253A-8928-C8D4-9A8333E30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r="79031" b="74638"/>
            <a:stretch>
              <a:fillRect/>
            </a:stretch>
          </p:blipFill>
          <p:spPr bwMode="auto">
            <a:xfrm>
              <a:off x="11134961" y="4059518"/>
              <a:ext cx="792162" cy="719137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</p:pic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BE532A68-9597-0407-76E8-688950C1A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26961" y="4416705"/>
              <a:ext cx="431800" cy="0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triangle" w="lg" len="med"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9605ACF0-96C1-90A7-4DEC-E8D3B3D7D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0448" y="3121305"/>
              <a:ext cx="1152525" cy="1081088"/>
            </a:xfrm>
            <a:prstGeom prst="rect">
              <a:avLst/>
            </a:prstGeom>
            <a:noFill/>
            <a:ln w="381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</p:grpSp>
      <p:pic>
        <p:nvPicPr>
          <p:cNvPr id="2" name="Picture 1" descr="A box of game pieces&#10;&#10;Description automatically generated">
            <a:extLst>
              <a:ext uri="{FF2B5EF4-FFF2-40B4-BE49-F238E27FC236}">
                <a16:creationId xmlns:a16="http://schemas.microsoft.com/office/drawing/2014/main" id="{1784AF6E-6FE0-7E95-1813-B75391B17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636" y="1102740"/>
            <a:ext cx="2810338" cy="232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7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41374-41C6-11C6-CEF8-D5784226E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7CD80B8-3600-FAC2-820A-7D88616F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Descrierea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datelor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785F696-7F9D-1AE5-A015-EA08744A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009650"/>
            <a:ext cx="7772400" cy="45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86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Adnotări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 descr="A blue and yellow square game&#10;&#10;Description automatically generated">
            <a:extLst>
              <a:ext uri="{FF2B5EF4-FFF2-40B4-BE49-F238E27FC236}">
                <a16:creationId xmlns:a16="http://schemas.microsoft.com/office/drawing/2014/main" id="{6A685DEE-07AA-C626-3EC1-8D738F53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34" t="6635" r="4039" b="4149"/>
          <a:stretch/>
        </p:blipFill>
        <p:spPr>
          <a:xfrm>
            <a:off x="447055" y="3175000"/>
            <a:ext cx="3556000" cy="346206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A45682-9E92-FC13-2C19-A02DB00C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27" y="3175000"/>
            <a:ext cx="2139950" cy="1577943"/>
          </a:xfrm>
          <a:prstGeom prst="rect">
            <a:avLst/>
          </a:prstGeom>
        </p:spPr>
      </p:pic>
      <p:pic>
        <p:nvPicPr>
          <p:cNvPr id="11" name="Picture 10" descr="A close up of a text&#10;&#10;Description automatically generated">
            <a:extLst>
              <a:ext uri="{FF2B5EF4-FFF2-40B4-BE49-F238E27FC236}">
                <a16:creationId xmlns:a16="http://schemas.microsoft.com/office/drawing/2014/main" id="{23FE3132-E971-F104-3DCE-488D3E915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55" y="1143000"/>
            <a:ext cx="69596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94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Evaluare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6" descr="A close up of a text&#10;&#10;Description automatically generated">
            <a:extLst>
              <a:ext uri="{FF2B5EF4-FFF2-40B4-BE49-F238E27FC236}">
                <a16:creationId xmlns:a16="http://schemas.microsoft.com/office/drawing/2014/main" id="{4567F001-F8FA-E33C-7722-B187813E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143000"/>
            <a:ext cx="8337507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46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Evaluare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2B024F-1A6A-8FB9-FCAB-BCCCA25F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43000"/>
            <a:ext cx="7759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18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Evaluare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778D36E-F1CB-3E10-664A-482F5550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143000"/>
            <a:ext cx="7696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67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Evaluare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50AC0A-D7CA-7220-CDA3-366848A3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143000"/>
            <a:ext cx="7696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45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Cerințe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notare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6" descr="A white text with black text&#10;&#10;Description automatically generated">
            <a:extLst>
              <a:ext uri="{FF2B5EF4-FFF2-40B4-BE49-F238E27FC236}">
                <a16:creationId xmlns:a16="http://schemas.microsoft.com/office/drawing/2014/main" id="{D3570BC5-DF03-6087-DDFA-57EA49374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933450"/>
            <a:ext cx="69469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01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02E3-AE26-92EF-675A-308BC6105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4B6383-0FFB-DA24-286B-8D9D1975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Cerințe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notare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D219A8F-92BC-7B1E-5728-37890102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638300"/>
            <a:ext cx="660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0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Termen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limită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 descr="A close up of a document&#10;&#10;Description automatically generated">
            <a:extLst>
              <a:ext uri="{FF2B5EF4-FFF2-40B4-BE49-F238E27FC236}">
                <a16:creationId xmlns:a16="http://schemas.microsoft.com/office/drawing/2014/main" id="{28BC4FA4-E045-9FBD-BB9B-6529BE5F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6050"/>
            <a:ext cx="8498814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6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5461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Recunoașterea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claselor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obiecte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979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BA4B-F7D3-5CD5-95D3-8F38729E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0" y="5879997"/>
            <a:ext cx="8969340" cy="10515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90ADD"/>
                </a:solidFill>
                <a:latin typeface="Times New Roman"/>
                <a:cs typeface="Times New Roman"/>
              </a:rPr>
              <a:t>https://</a:t>
            </a:r>
            <a:r>
              <a:rPr lang="en-US" dirty="0" err="1">
                <a:solidFill>
                  <a:srgbClr val="290ADD"/>
                </a:solidFill>
                <a:latin typeface="Times New Roman"/>
                <a:cs typeface="Times New Roman"/>
              </a:rPr>
              <a:t>tinyurl.com</a:t>
            </a:r>
            <a:r>
              <a:rPr lang="en-US" dirty="0">
                <a:solidFill>
                  <a:srgbClr val="290ADD"/>
                </a:solidFill>
                <a:latin typeface="Times New Roman"/>
                <a:cs typeface="Times New Roman"/>
              </a:rPr>
              <a:t>/CAVA-2024-TEMA1</a:t>
            </a:r>
          </a:p>
        </p:txBody>
      </p:sp>
      <p:pic>
        <p:nvPicPr>
          <p:cNvPr id="5" name="Picture 4" descr="A box of game pieces&#10;&#10;Description automatically generated">
            <a:extLst>
              <a:ext uri="{FF2B5EF4-FFF2-40B4-BE49-F238E27FC236}">
                <a16:creationId xmlns:a16="http://schemas.microsoft.com/office/drawing/2014/main" id="{9BF9AAFB-0C8F-CF3B-022C-26F56112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51" y="1143000"/>
            <a:ext cx="5833520" cy="48287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D6DBF4E-71B0-0D12-91BB-187D0A4AED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/>
                <a:cs typeface="Times New Roman"/>
              </a:rPr>
              <a:t>Tema 1 – Calculator automat de </a:t>
            </a:r>
            <a:r>
              <a:rPr lang="en-US" dirty="0" err="1">
                <a:latin typeface="Times New Roman"/>
                <a:cs typeface="Times New Roman"/>
              </a:rPr>
              <a:t>scor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jocul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Mathable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603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82600" y="179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Clasificarea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imaginilor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15" y="1343758"/>
            <a:ext cx="9199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Conține</a:t>
            </a:r>
            <a:r>
              <a:rPr lang="en-US" sz="2400">
                <a:latin typeface="Times New Roman"/>
                <a:cs typeface="Times New Roman"/>
              </a:rPr>
              <a:t> o imagine test </a:t>
            </a:r>
            <a:r>
              <a:rPr lang="en-US" sz="2400" err="1">
                <a:latin typeface="Times New Roman"/>
                <a:cs typeface="Times New Roman"/>
              </a:rPr>
              <a:t>instanțieri</a:t>
            </a:r>
            <a:r>
              <a:rPr lang="en-US" sz="2400">
                <a:latin typeface="Times New Roman"/>
                <a:cs typeface="Times New Roman"/>
              </a:rPr>
              <a:t> ale </a:t>
            </a:r>
            <a:r>
              <a:rPr lang="en-US" sz="2400" err="1">
                <a:latin typeface="Times New Roman"/>
                <a:cs typeface="Times New Roman"/>
              </a:rPr>
              <a:t>unei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clase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obiecte</a:t>
            </a:r>
            <a:r>
              <a:rPr lang="en-US" sz="2400">
                <a:latin typeface="Times New Roman"/>
                <a:cs typeface="Times New Roman"/>
              </a:rPr>
              <a:t>/</a:t>
            </a:r>
            <a:r>
              <a:rPr lang="en-US" sz="2400" err="1">
                <a:latin typeface="Times New Roman"/>
                <a:cs typeface="Times New Roman"/>
              </a:rPr>
              <a:t>categorii</a:t>
            </a:r>
            <a:r>
              <a:rPr lang="en-US" sz="2400">
                <a:latin typeface="Times New Roman"/>
                <a:cs typeface="Times New Roman"/>
              </a:rPr>
              <a:t> ?</a:t>
            </a:r>
          </a:p>
          <a:p>
            <a:pPr marL="800100" lvl="1" indent="-342900">
              <a:buFontTx/>
              <a:buChar char="-"/>
            </a:pPr>
            <a:r>
              <a:rPr lang="en-US" sz="2400" err="1">
                <a:latin typeface="Times New Roman"/>
                <a:cs typeface="Times New Roman"/>
              </a:rPr>
              <a:t>răspuns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binar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>
                <a:solidFill>
                  <a:srgbClr val="008000"/>
                </a:solidFill>
                <a:latin typeface="Times New Roman"/>
                <a:cs typeface="Times New Roman"/>
              </a:rPr>
              <a:t>DA</a:t>
            </a:r>
            <a:r>
              <a:rPr lang="en-US" sz="2400">
                <a:latin typeface="Times New Roman"/>
                <a:cs typeface="Times New Roman"/>
              </a:rPr>
              <a:t>/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NU</a:t>
            </a:r>
          </a:p>
          <a:p>
            <a:pPr marL="342900" indent="-342900">
              <a:buFontTx/>
              <a:buChar char="-"/>
            </a:pP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Exemplu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en-US" sz="2400" err="1">
                <a:latin typeface="Times New Roman"/>
                <a:cs typeface="Times New Roman"/>
              </a:rPr>
              <a:t>clasificator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imagini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‘</a:t>
            </a:r>
            <a:r>
              <a:rPr lang="en-US" sz="2400" err="1">
                <a:latin typeface="Times New Roman"/>
                <a:cs typeface="Times New Roman"/>
              </a:rPr>
              <a:t>câine</a:t>
            </a:r>
            <a:r>
              <a:rPr lang="en-US" sz="2400">
                <a:latin typeface="Times New Roman"/>
                <a:cs typeface="Times New Roman"/>
              </a:rPr>
              <a:t>’</a:t>
            </a:r>
          </a:p>
        </p:txBody>
      </p:sp>
      <p:pic>
        <p:nvPicPr>
          <p:cNvPr id="24" name="Picture 23" descr="caine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" y="3956798"/>
            <a:ext cx="2996209" cy="1968628"/>
          </a:xfrm>
          <a:prstGeom prst="rect">
            <a:avLst/>
          </a:prstGeom>
        </p:spPr>
      </p:pic>
      <p:pic>
        <p:nvPicPr>
          <p:cNvPr id="25" name="Picture 24" descr="caine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88" y="3956798"/>
            <a:ext cx="2909676" cy="2033528"/>
          </a:xfrm>
          <a:prstGeom prst="rect">
            <a:avLst/>
          </a:prstGeom>
        </p:spPr>
      </p:pic>
      <p:pic>
        <p:nvPicPr>
          <p:cNvPr id="26" name="Picture 25" descr="bike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17" y="3956798"/>
            <a:ext cx="2974576" cy="19794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23105" y="3431771"/>
            <a:ext cx="75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8000"/>
                </a:solidFill>
              </a:rPr>
              <a:t>DA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49414" y="3434787"/>
            <a:ext cx="75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8000"/>
                </a:solidFill>
              </a:rPr>
              <a:t>DA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27180" y="3497317"/>
            <a:ext cx="75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NU</a:t>
            </a:r>
          </a:p>
        </p:txBody>
      </p:sp>
    </p:spTree>
    <p:extLst>
      <p:ext uri="{BB962C8B-B14F-4D97-AF65-F5344CB8AC3E}">
        <p14:creationId xmlns:p14="http://schemas.microsoft.com/office/powerpoint/2010/main" val="4067242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82600" y="179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Clasificarea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imaginilor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5835" y="1343758"/>
            <a:ext cx="88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latin typeface="Times New Roman"/>
                <a:cs typeface="Times New Roman"/>
              </a:rPr>
              <a:t>Învățăm</a:t>
            </a:r>
            <a:r>
              <a:rPr lang="en-US" sz="2400">
                <a:latin typeface="Times New Roman"/>
                <a:cs typeface="Times New Roman"/>
              </a:rPr>
              <a:t> un </a:t>
            </a:r>
            <a:r>
              <a:rPr lang="en-US" sz="2400" err="1">
                <a:latin typeface="Times New Roman"/>
                <a:cs typeface="Times New Roman"/>
              </a:rPr>
              <a:t>clasificator</a:t>
            </a:r>
            <a:r>
              <a:rPr lang="en-US" sz="2400">
                <a:latin typeface="Times New Roman"/>
                <a:cs typeface="Times New Roman"/>
              </a:rPr>
              <a:t> al </a:t>
            </a:r>
            <a:r>
              <a:rPr lang="en-US" sz="2400" err="1">
                <a:latin typeface="Times New Roman"/>
                <a:cs typeface="Times New Roman"/>
              </a:rPr>
              <a:t>imaginilor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bază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endParaRPr lang="en-US" sz="2400">
              <a:latin typeface="Times New Roman"/>
              <a:cs typeface="Times New Roma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7851" y="2383303"/>
            <a:ext cx="4514748" cy="3895796"/>
            <a:chOff x="97851" y="2383303"/>
            <a:chExt cx="4514748" cy="3895796"/>
          </a:xfrm>
        </p:grpSpPr>
        <p:pic>
          <p:nvPicPr>
            <p:cNvPr id="6" name="Picture 4" descr="http://www.news.cornell.edu/stories/Sept05/dog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878" y="4605512"/>
              <a:ext cx="1641662" cy="1543358"/>
            </a:xfrm>
            <a:prstGeom prst="rect">
              <a:avLst/>
            </a:prstGeom>
            <a:noFill/>
            <a:ln w="38100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caine1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355" y="3198435"/>
              <a:ext cx="1634743" cy="1627478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</p:pic>
        <p:pic>
          <p:nvPicPr>
            <p:cNvPr id="13" name="Picture 12" descr="caine2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995" y="4909574"/>
              <a:ext cx="2114270" cy="1256937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</p:pic>
        <p:pic>
          <p:nvPicPr>
            <p:cNvPr id="14" name="Picture 13" descr="caine3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558" y="3293199"/>
              <a:ext cx="2208721" cy="1206078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</p:pic>
        <p:sp>
          <p:nvSpPr>
            <p:cNvPr id="18" name="Rectangle 17"/>
            <p:cNvSpPr/>
            <p:nvPr/>
          </p:nvSpPr>
          <p:spPr>
            <a:xfrm>
              <a:off x="97851" y="2383303"/>
              <a:ext cx="4514748" cy="3895796"/>
            </a:xfrm>
            <a:prstGeom prst="rect">
              <a:avLst/>
            </a:prstGeom>
            <a:noFill/>
            <a:ln w="762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1308" y="2425936"/>
            <a:ext cx="4421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err="1">
                <a:solidFill>
                  <a:srgbClr val="008000"/>
                </a:solidFill>
              </a:rPr>
              <a:t>Exemple</a:t>
            </a:r>
            <a:r>
              <a:rPr lang="en-US" sz="2200" b="1">
                <a:solidFill>
                  <a:srgbClr val="008000"/>
                </a:solidFill>
              </a:rPr>
              <a:t> </a:t>
            </a:r>
            <a:r>
              <a:rPr lang="en-US" sz="2200" b="1" err="1">
                <a:solidFill>
                  <a:srgbClr val="008000"/>
                </a:solidFill>
              </a:rPr>
              <a:t>pozitive</a:t>
            </a:r>
            <a:r>
              <a:rPr lang="en-US" sz="2200" b="1">
                <a:solidFill>
                  <a:srgbClr val="008000"/>
                </a:solidFill>
              </a:rPr>
              <a:t>: </a:t>
            </a:r>
            <a:r>
              <a:rPr lang="en-US" sz="2200" b="1" err="1">
                <a:solidFill>
                  <a:srgbClr val="008000"/>
                </a:solidFill>
              </a:rPr>
              <a:t>imagini</a:t>
            </a:r>
            <a:r>
              <a:rPr lang="en-US" sz="2200" b="1">
                <a:solidFill>
                  <a:srgbClr val="008000"/>
                </a:solidFill>
              </a:rPr>
              <a:t> care </a:t>
            </a:r>
            <a:r>
              <a:rPr lang="en-US" sz="2200" b="1" err="1">
                <a:solidFill>
                  <a:srgbClr val="008000"/>
                </a:solidFill>
              </a:rPr>
              <a:t>conțin</a:t>
            </a:r>
            <a:r>
              <a:rPr lang="en-US" sz="2200" b="1">
                <a:solidFill>
                  <a:srgbClr val="008000"/>
                </a:solidFill>
              </a:rPr>
              <a:t> </a:t>
            </a:r>
            <a:r>
              <a:rPr lang="en-US" sz="2200" b="1" err="1">
                <a:solidFill>
                  <a:srgbClr val="008000"/>
                </a:solidFill>
              </a:rPr>
              <a:t>câini</a:t>
            </a:r>
            <a:endParaRPr lang="en-US" sz="2200" b="1">
              <a:solidFill>
                <a:srgbClr val="008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60374" y="2385081"/>
            <a:ext cx="4216071" cy="3895796"/>
            <a:chOff x="4860374" y="2385081"/>
            <a:chExt cx="4216071" cy="3895796"/>
          </a:xfrm>
        </p:grpSpPr>
        <p:pic>
          <p:nvPicPr>
            <p:cNvPr id="9" name="Picture 46" descr="http://bodybydesign.files.wordpress.com/2007/07/ground-zero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164" y="3487695"/>
              <a:ext cx="1478756" cy="12322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://tbn0.google.com/images?q=tbn:RBGFTXqFUNjqAM:http://scienceblogs.com/bushwells/upload/2006/07/IcePlantOrgy.JPG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691" y="4924259"/>
              <a:ext cx="1561835" cy="1176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moto1.jpe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691" y="3424812"/>
              <a:ext cx="1991152" cy="1325021"/>
            </a:xfrm>
            <a:prstGeom prst="rect">
              <a:avLst/>
            </a:prstGeom>
            <a:ln w="38100" cmpd="sng">
              <a:solidFill>
                <a:srgbClr val="FF0000"/>
              </a:solidFill>
            </a:ln>
          </p:spPr>
        </p:pic>
        <p:pic>
          <p:nvPicPr>
            <p:cNvPr id="17" name="Picture 16" descr="tabla1.jpe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1870" y="4884812"/>
              <a:ext cx="2078039" cy="1267097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19" name="Rectangle 18"/>
            <p:cNvSpPr/>
            <p:nvPr/>
          </p:nvSpPr>
          <p:spPr>
            <a:xfrm>
              <a:off x="4860374" y="2385081"/>
              <a:ext cx="4216071" cy="3895796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33101" y="2446997"/>
            <a:ext cx="4178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err="1">
                <a:solidFill>
                  <a:srgbClr val="FF0000"/>
                </a:solidFill>
              </a:rPr>
              <a:t>Exemple</a:t>
            </a:r>
            <a:r>
              <a:rPr lang="en-US" sz="2200" b="1">
                <a:solidFill>
                  <a:srgbClr val="FF0000"/>
                </a:solidFill>
              </a:rPr>
              <a:t> negative: </a:t>
            </a:r>
            <a:r>
              <a:rPr lang="en-US" sz="2200" b="1" err="1">
                <a:solidFill>
                  <a:srgbClr val="FF0000"/>
                </a:solidFill>
              </a:rPr>
              <a:t>imagini</a:t>
            </a:r>
            <a:r>
              <a:rPr lang="en-US" sz="2200" b="1">
                <a:solidFill>
                  <a:srgbClr val="FF0000"/>
                </a:solidFill>
              </a:rPr>
              <a:t> care NU </a:t>
            </a:r>
            <a:r>
              <a:rPr lang="en-US" sz="2200" b="1" err="1">
                <a:solidFill>
                  <a:srgbClr val="FF0000"/>
                </a:solidFill>
              </a:rPr>
              <a:t>conțin</a:t>
            </a:r>
            <a:r>
              <a:rPr lang="en-US" sz="2200" b="1">
                <a:solidFill>
                  <a:srgbClr val="FF0000"/>
                </a:solidFill>
              </a:rPr>
              <a:t> </a:t>
            </a:r>
            <a:r>
              <a:rPr lang="en-US" sz="2200" b="1" err="1">
                <a:solidFill>
                  <a:srgbClr val="FF0000"/>
                </a:solidFill>
              </a:rPr>
              <a:t>câini</a:t>
            </a:r>
            <a:endParaRPr lang="en-US" sz="2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283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658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/>
                <a:cs typeface="Times New Roman"/>
              </a:rPr>
              <a:t>Alt </a:t>
            </a:r>
            <a:r>
              <a:rPr lang="en-US" err="1">
                <a:latin typeface="Times New Roman"/>
                <a:cs typeface="Times New Roman"/>
              </a:rPr>
              <a:t>exemplu</a:t>
            </a:r>
            <a:r>
              <a:rPr lang="en-US">
                <a:latin typeface="Times New Roman"/>
                <a:cs typeface="Times New Roman"/>
              </a:rPr>
              <a:t>: 2 </a:t>
            </a:r>
            <a:r>
              <a:rPr lang="en-US" err="1">
                <a:latin typeface="Times New Roman"/>
                <a:cs typeface="Times New Roman"/>
              </a:rPr>
              <a:t>clase</a:t>
            </a:r>
            <a:r>
              <a:rPr lang="en-US">
                <a:latin typeface="Times New Roman"/>
                <a:cs typeface="Times New Roman"/>
              </a:rPr>
              <a:t> - indoor/outdoor</a:t>
            </a:r>
          </a:p>
        </p:txBody>
      </p:sp>
      <p:pic>
        <p:nvPicPr>
          <p:cNvPr id="7" name="Content Placeholder 6" descr="indoor-outdoor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6" r="83575" b="66539"/>
          <a:stretch/>
        </p:blipFill>
        <p:spPr>
          <a:xfrm>
            <a:off x="136475" y="1226943"/>
            <a:ext cx="1351715" cy="1337339"/>
          </a:xfr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72" y="3969938"/>
            <a:ext cx="1509195" cy="94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12" y="1655109"/>
            <a:ext cx="1339443" cy="98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33" y="4074070"/>
            <a:ext cx="1350333" cy="93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3" t="9566" r="67051" b="66063"/>
          <a:stretch/>
        </p:blipFill>
        <p:spPr>
          <a:xfrm>
            <a:off x="1501021" y="1543933"/>
            <a:ext cx="1385552" cy="1044579"/>
          </a:xfrm>
          <a:prstGeom prst="rect">
            <a:avLst/>
          </a:prstGeom>
        </p:spPr>
      </p:pic>
      <p:pic>
        <p:nvPicPr>
          <p:cNvPr id="9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4" t="16253" r="50682" b="66539"/>
          <a:stretch/>
        </p:blipFill>
        <p:spPr>
          <a:xfrm>
            <a:off x="2886572" y="1519703"/>
            <a:ext cx="1509195" cy="1068809"/>
          </a:xfrm>
          <a:prstGeom prst="rect">
            <a:avLst/>
          </a:prstGeom>
        </p:spPr>
      </p:pic>
      <p:pic>
        <p:nvPicPr>
          <p:cNvPr id="11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2" t="44032" r="67344" b="38549"/>
          <a:stretch/>
        </p:blipFill>
        <p:spPr>
          <a:xfrm>
            <a:off x="1501021" y="2684268"/>
            <a:ext cx="1359893" cy="1116009"/>
          </a:xfrm>
          <a:prstGeom prst="rect">
            <a:avLst/>
          </a:prstGeom>
        </p:spPr>
      </p:pic>
      <p:pic>
        <p:nvPicPr>
          <p:cNvPr id="12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0" r="83868" b="38320"/>
          <a:stretch/>
        </p:blipFill>
        <p:spPr>
          <a:xfrm>
            <a:off x="160583" y="2684269"/>
            <a:ext cx="1327607" cy="1116009"/>
          </a:xfrm>
          <a:prstGeom prst="rect">
            <a:avLst/>
          </a:prstGeom>
        </p:spPr>
      </p:pic>
      <p:pic>
        <p:nvPicPr>
          <p:cNvPr id="14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6" t="42657" r="50507" b="38549"/>
          <a:stretch/>
        </p:blipFill>
        <p:spPr>
          <a:xfrm>
            <a:off x="2886571" y="2748406"/>
            <a:ext cx="1509196" cy="1051871"/>
          </a:xfrm>
          <a:prstGeom prst="rect">
            <a:avLst/>
          </a:prstGeom>
        </p:spPr>
      </p:pic>
      <p:pic>
        <p:nvPicPr>
          <p:cNvPr id="15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9" r="83712" b="9566"/>
          <a:stretch/>
        </p:blipFill>
        <p:spPr>
          <a:xfrm>
            <a:off x="160583" y="3946842"/>
            <a:ext cx="1340436" cy="958029"/>
          </a:xfrm>
          <a:prstGeom prst="rect">
            <a:avLst/>
          </a:prstGeom>
        </p:spPr>
      </p:pic>
      <p:pic>
        <p:nvPicPr>
          <p:cNvPr id="16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8" t="66035" r="67187" b="7148"/>
          <a:stretch/>
        </p:blipFill>
        <p:spPr>
          <a:xfrm>
            <a:off x="1501021" y="3905586"/>
            <a:ext cx="1359893" cy="1009767"/>
          </a:xfrm>
          <a:prstGeom prst="rect">
            <a:avLst/>
          </a:prstGeom>
        </p:spPr>
      </p:pic>
      <p:pic>
        <p:nvPicPr>
          <p:cNvPr id="19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7" t="14465" r="16523" b="65824"/>
          <a:stretch/>
        </p:blipFill>
        <p:spPr>
          <a:xfrm>
            <a:off x="6085842" y="1629627"/>
            <a:ext cx="1372724" cy="1103181"/>
          </a:xfrm>
          <a:prstGeom prst="rect">
            <a:avLst/>
          </a:prstGeom>
        </p:spPr>
      </p:pic>
      <p:pic>
        <p:nvPicPr>
          <p:cNvPr id="20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77" t="14235" b="66283"/>
          <a:stretch/>
        </p:blipFill>
        <p:spPr>
          <a:xfrm>
            <a:off x="7534048" y="1576634"/>
            <a:ext cx="1359786" cy="1090353"/>
          </a:xfrm>
          <a:prstGeom prst="rect">
            <a:avLst/>
          </a:prstGeom>
        </p:spPr>
      </p:pic>
      <p:pic>
        <p:nvPicPr>
          <p:cNvPr id="21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8" t="42198" r="33048" b="39008"/>
          <a:stretch/>
        </p:blipFill>
        <p:spPr>
          <a:xfrm>
            <a:off x="4743750" y="2826883"/>
            <a:ext cx="1359894" cy="1051868"/>
          </a:xfrm>
          <a:prstGeom prst="rect">
            <a:avLst/>
          </a:prstGeom>
        </p:spPr>
      </p:pic>
      <p:pic>
        <p:nvPicPr>
          <p:cNvPr id="22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7" t="44719" r="16679" b="39008"/>
          <a:stretch/>
        </p:blipFill>
        <p:spPr>
          <a:xfrm>
            <a:off x="6098672" y="2839709"/>
            <a:ext cx="1359894" cy="1051870"/>
          </a:xfrm>
          <a:prstGeom prst="rect">
            <a:avLst/>
          </a:prstGeom>
        </p:spPr>
      </p:pic>
      <p:pic>
        <p:nvPicPr>
          <p:cNvPr id="23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1" t="42657" b="38549"/>
          <a:stretch/>
        </p:blipFill>
        <p:spPr>
          <a:xfrm>
            <a:off x="7527633" y="2839711"/>
            <a:ext cx="1372616" cy="1051870"/>
          </a:xfrm>
          <a:prstGeom prst="rect">
            <a:avLst/>
          </a:prstGeom>
        </p:spPr>
      </p:pic>
      <p:pic>
        <p:nvPicPr>
          <p:cNvPr id="25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7" t="69015" r="16679" b="6461"/>
          <a:stretch/>
        </p:blipFill>
        <p:spPr>
          <a:xfrm>
            <a:off x="4725712" y="4055158"/>
            <a:ext cx="1359894" cy="983343"/>
          </a:xfrm>
          <a:prstGeom prst="rect">
            <a:avLst/>
          </a:prstGeom>
        </p:spPr>
      </p:pic>
      <p:pic>
        <p:nvPicPr>
          <p:cNvPr id="26" name="Content Placeholder 6" descr="indoor-outd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5" t="74850" b="6920"/>
          <a:stretch/>
        </p:blipFill>
        <p:spPr>
          <a:xfrm>
            <a:off x="7533887" y="4074071"/>
            <a:ext cx="1385445" cy="97725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4146" y="826994"/>
            <a:ext cx="4426067" cy="4179662"/>
          </a:xfrm>
          <a:prstGeom prst="rect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205948" y="1017726"/>
            <a:ext cx="246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8000"/>
                </a:solidFill>
              </a:rPr>
              <a:t>Indoor – </a:t>
            </a:r>
            <a:r>
              <a:rPr lang="en-US" sz="2400" b="1" err="1">
                <a:solidFill>
                  <a:srgbClr val="008000"/>
                </a:solidFill>
              </a:rPr>
              <a:t>exemple</a:t>
            </a:r>
            <a:endParaRPr lang="en-US" sz="2400" b="1">
              <a:solidFill>
                <a:srgbClr val="008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28233" y="826994"/>
            <a:ext cx="4426067" cy="4224336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6320" y="1058038"/>
            <a:ext cx="28055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Outdoor - </a:t>
            </a:r>
            <a:r>
              <a:rPr lang="en-US" sz="2400" b="1" err="1">
                <a:solidFill>
                  <a:srgbClr val="FF0000"/>
                </a:solidFill>
              </a:rPr>
              <a:t>exemple</a:t>
            </a:r>
            <a:endParaRPr lang="en-US" sz="2400" b="1">
              <a:solidFill>
                <a:srgbClr val="FF0000"/>
              </a:solidFill>
            </a:endParaRPr>
          </a:p>
        </p:txBody>
      </p:sp>
      <p:pic>
        <p:nvPicPr>
          <p:cNvPr id="3" name="Picture 2" descr="indoor1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33" y="5980914"/>
            <a:ext cx="1153583" cy="774669"/>
          </a:xfrm>
          <a:prstGeom prst="rect">
            <a:avLst/>
          </a:prstGeom>
        </p:spPr>
      </p:pic>
      <p:pic>
        <p:nvPicPr>
          <p:cNvPr id="13" name="Picture 12" descr="outdoor1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87" y="5975108"/>
            <a:ext cx="1231852" cy="816771"/>
          </a:xfrm>
          <a:prstGeom prst="rect">
            <a:avLst/>
          </a:prstGeom>
        </p:spPr>
      </p:pic>
      <p:pic>
        <p:nvPicPr>
          <p:cNvPr id="17" name="Picture 16" descr="outdoor2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03" y="5954491"/>
            <a:ext cx="1090432" cy="8167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7487" y="6149939"/>
            <a:ext cx="152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Imagini</a:t>
            </a:r>
            <a:r>
              <a:rPr lang="en-US"/>
              <a:t> test: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1321" y="5586222"/>
            <a:ext cx="109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8000"/>
                </a:solidFill>
              </a:rPr>
              <a:t>outdoor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90059" y="5600614"/>
            <a:ext cx="109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8000"/>
                </a:solidFill>
              </a:rPr>
              <a:t>outdoor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34632" y="5609037"/>
            <a:ext cx="109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indoor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337" y="5166001"/>
            <a:ext cx="95166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err="1">
                <a:solidFill>
                  <a:srgbClr val="000000"/>
                </a:solidFill>
              </a:rPr>
              <a:t>Clasificare</a:t>
            </a:r>
            <a:r>
              <a:rPr lang="en-US" sz="2200" b="1">
                <a:solidFill>
                  <a:srgbClr val="000000"/>
                </a:solidFill>
              </a:rPr>
              <a:t> = </a:t>
            </a:r>
            <a:r>
              <a:rPr lang="en-US" sz="2200" b="1" err="1">
                <a:solidFill>
                  <a:srgbClr val="000000"/>
                </a:solidFill>
              </a:rPr>
              <a:t>asocierea</a:t>
            </a:r>
            <a:r>
              <a:rPr lang="en-US" sz="2200" b="1">
                <a:solidFill>
                  <a:srgbClr val="000000"/>
                </a:solidFill>
              </a:rPr>
              <a:t> </a:t>
            </a:r>
            <a:r>
              <a:rPr lang="en-US" sz="2200" b="1" err="1">
                <a:solidFill>
                  <a:srgbClr val="000000"/>
                </a:solidFill>
              </a:rPr>
              <a:t>unei</a:t>
            </a:r>
            <a:r>
              <a:rPr lang="en-US" sz="2200" b="1">
                <a:solidFill>
                  <a:srgbClr val="000000"/>
                </a:solidFill>
              </a:rPr>
              <a:t> </a:t>
            </a:r>
            <a:r>
              <a:rPr lang="en-US" sz="2200" b="1" err="1">
                <a:solidFill>
                  <a:srgbClr val="000000"/>
                </a:solidFill>
              </a:rPr>
              <a:t>etichete</a:t>
            </a:r>
            <a:r>
              <a:rPr lang="en-US" sz="2200" b="1">
                <a:solidFill>
                  <a:srgbClr val="000000"/>
                </a:solidFill>
              </a:rPr>
              <a:t> (indoor, outdoor) </a:t>
            </a:r>
            <a:r>
              <a:rPr lang="en-US" sz="2200" b="1" err="1">
                <a:solidFill>
                  <a:srgbClr val="000000"/>
                </a:solidFill>
              </a:rPr>
              <a:t>pentru</a:t>
            </a:r>
            <a:r>
              <a:rPr lang="en-US" sz="2200" b="1">
                <a:solidFill>
                  <a:srgbClr val="000000"/>
                </a:solidFill>
              </a:rPr>
              <a:t> </a:t>
            </a:r>
            <a:r>
              <a:rPr lang="en-US" sz="2200" b="1" err="1">
                <a:solidFill>
                  <a:srgbClr val="000000"/>
                </a:solidFill>
              </a:rPr>
              <a:t>exemple</a:t>
            </a:r>
            <a:r>
              <a:rPr lang="en-US" sz="2200" b="1">
                <a:solidFill>
                  <a:srgbClr val="000000"/>
                </a:solidFill>
              </a:rPr>
              <a:t> </a:t>
            </a:r>
            <a:r>
              <a:rPr lang="en-US" sz="2200" b="1" err="1">
                <a:solidFill>
                  <a:srgbClr val="000000"/>
                </a:solidFill>
              </a:rPr>
              <a:t>noi</a:t>
            </a:r>
            <a:endParaRPr lang="en-US" sz="22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32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Învățarea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supervizată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4838" y="12954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Etichete</a:t>
            </a:r>
            <a:r>
              <a:rPr lang="en-US">
                <a:solidFill>
                  <a:schemeClr val="tx1"/>
                </a:solidFill>
              </a:rPr>
              <a:t> ale </a:t>
            </a:r>
            <a:r>
              <a:rPr lang="en-US" err="1">
                <a:solidFill>
                  <a:schemeClr val="tx1"/>
                </a:solidFill>
              </a:rPr>
              <a:t>exemplelor</a:t>
            </a:r>
            <a:r>
              <a:rPr lang="en-US">
                <a:solidFill>
                  <a:schemeClr val="tx1"/>
                </a:solidFill>
              </a:rPr>
              <a:t> de </a:t>
            </a:r>
            <a:r>
              <a:rPr lang="en-US" err="1">
                <a:solidFill>
                  <a:schemeClr val="tx1"/>
                </a:solidFill>
              </a:rPr>
              <a:t>învățare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86050"/>
            <a:ext cx="1325563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52850"/>
            <a:ext cx="12382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19450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14650"/>
            <a:ext cx="12954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TextBox 7"/>
          <p:cNvSpPr txBox="1">
            <a:spLocks noChangeArrowheads="1"/>
          </p:cNvSpPr>
          <p:nvPr/>
        </p:nvSpPr>
        <p:spPr bwMode="auto">
          <a:xfrm>
            <a:off x="304800" y="1874838"/>
            <a:ext cx="1828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err="1"/>
              <a:t>Exemple</a:t>
            </a:r>
            <a:r>
              <a:rPr lang="en-US" sz="2000"/>
              <a:t> de </a:t>
            </a:r>
            <a:r>
              <a:rPr lang="en-US" sz="2000" err="1"/>
              <a:t>învățare</a:t>
            </a:r>
            <a:endParaRPr lang="en-US" sz="200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76200" y="1905000"/>
            <a:ext cx="2438400" cy="2819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638800" y="2743200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Învățarea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unui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clasificator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743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err="1">
                <a:solidFill>
                  <a:schemeClr val="tx1"/>
                </a:solidFill>
              </a:rPr>
              <a:t>Extragere</a:t>
            </a:r>
            <a:r>
              <a:rPr lang="en-US" sz="2000">
                <a:solidFill>
                  <a:schemeClr val="tx1"/>
                </a:solidFill>
              </a:rPr>
              <a:t> de </a:t>
            </a:r>
            <a:r>
              <a:rPr lang="en-US" sz="2000" err="1">
                <a:solidFill>
                  <a:schemeClr val="tx1"/>
                </a:solidFill>
              </a:rPr>
              <a:t>caracteristici</a:t>
            </a:r>
            <a:r>
              <a:rPr lang="en-US" sz="2000">
                <a:solidFill>
                  <a:schemeClr val="tx1"/>
                </a:solidFill>
              </a:rPr>
              <a:t> din </a:t>
            </a:r>
            <a:r>
              <a:rPr lang="en-US" sz="2000" err="1">
                <a:solidFill>
                  <a:schemeClr val="tx1"/>
                </a:solidFill>
              </a:rPr>
              <a:t>imagini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5908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029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6248400" y="2286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315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848600" y="2819400"/>
            <a:ext cx="12954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Clasificator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învățat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3"/>
          <p:cNvGrpSpPr>
            <a:grpSpLocks/>
          </p:cNvGrpSpPr>
          <p:nvPr/>
        </p:nvGrpSpPr>
        <p:grpSpPr bwMode="auto">
          <a:xfrm>
            <a:off x="5285825" y="3860573"/>
            <a:ext cx="3149183" cy="2712462"/>
            <a:chOff x="4875213" y="2667000"/>
            <a:chExt cx="3430587" cy="2972905"/>
          </a:xfrm>
        </p:grpSpPr>
        <p:sp>
          <p:nvSpPr>
            <p:cNvPr id="20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1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2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5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6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7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12"/>
            <p:cNvSpPr txBox="1">
              <a:spLocks noChangeArrowheads="1"/>
            </p:cNvSpPr>
            <p:nvPr/>
          </p:nvSpPr>
          <p:spPr bwMode="auto">
            <a:xfrm>
              <a:off x="6760870" y="4832866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32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33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34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35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36" name="TextBox 18"/>
            <p:cNvSpPr txBox="1">
              <a:spLocks noChangeArrowheads="1"/>
            </p:cNvSpPr>
            <p:nvPr/>
          </p:nvSpPr>
          <p:spPr bwMode="auto">
            <a:xfrm>
              <a:off x="5715000" y="4234934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 flipH="1" flipV="1">
            <a:off x="5045850" y="4740410"/>
            <a:ext cx="4058407" cy="1628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6695040" y="4949311"/>
            <a:ext cx="2098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6694727" y="4948734"/>
            <a:ext cx="2098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9914" y="4800600"/>
            <a:ext cx="2209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1" err="1"/>
              <a:t>Exemple</a:t>
            </a:r>
            <a:endParaRPr lang="en-US" sz="2000" b="1"/>
          </a:p>
          <a:p>
            <a:pPr algn="ctr" eaLnBrk="1" hangingPunct="1"/>
            <a:r>
              <a:rPr lang="en-US" sz="2000"/>
              <a:t>  - </a:t>
            </a:r>
            <a:r>
              <a:rPr lang="en-US" sz="2000" b="1">
                <a:solidFill>
                  <a:srgbClr val="FF0000"/>
                </a:solidFill>
              </a:rPr>
              <a:t>negative</a:t>
            </a:r>
          </a:p>
          <a:p>
            <a:pPr algn="ctr" eaLnBrk="1" hangingPunct="1"/>
            <a:r>
              <a:rPr lang="en-US" sz="2000"/>
              <a:t> - </a:t>
            </a:r>
            <a:r>
              <a:rPr lang="en-US" sz="2000" b="1" err="1">
                <a:solidFill>
                  <a:srgbClr val="008000"/>
                </a:solidFill>
              </a:rPr>
              <a:t>pozitive</a:t>
            </a:r>
            <a:endParaRPr lang="en-US" sz="2000" b="1">
              <a:solidFill>
                <a:srgbClr val="008000"/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804719" y="3695710"/>
            <a:ext cx="275788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err="1"/>
              <a:t>descriptori</a:t>
            </a:r>
            <a:r>
              <a:rPr lang="en-US" sz="1600" b="1"/>
              <a:t> </a:t>
            </a:r>
            <a:r>
              <a:rPr lang="en-US" sz="1600" b="1" err="1"/>
              <a:t>vizuali</a:t>
            </a:r>
            <a:r>
              <a:rPr lang="en-US" sz="1600" b="1"/>
              <a:t> </a:t>
            </a:r>
            <a:r>
              <a:rPr lang="en-US" sz="1600" b="1" err="1"/>
              <a:t>ai</a:t>
            </a:r>
            <a:r>
              <a:rPr lang="en-US" sz="1600" b="1"/>
              <a:t> </a:t>
            </a:r>
            <a:r>
              <a:rPr lang="en-US" sz="1600" b="1" err="1"/>
              <a:t>conținutului</a:t>
            </a:r>
            <a:r>
              <a:rPr lang="en-US" sz="1600" b="1"/>
              <a:t> </a:t>
            </a:r>
            <a:r>
              <a:rPr lang="en-US" sz="1600" b="1" err="1"/>
              <a:t>imaginii</a:t>
            </a:r>
            <a:endParaRPr lang="en-US" sz="1600" b="1"/>
          </a:p>
          <a:p>
            <a:pPr eaLnBrk="1" hangingPunct="1"/>
            <a:r>
              <a:rPr lang="en-US" sz="1600" b="1"/>
              <a:t>(</a:t>
            </a:r>
            <a:r>
              <a:rPr lang="en-US" sz="1600" b="1" err="1"/>
              <a:t>puncte</a:t>
            </a:r>
            <a:r>
              <a:rPr lang="en-US" sz="1600" b="1"/>
              <a:t> N-</a:t>
            </a:r>
            <a:r>
              <a:rPr lang="en-US" sz="1600" b="1" err="1"/>
              <a:t>dimensionale</a:t>
            </a:r>
            <a:r>
              <a:rPr lang="en-US" sz="1600" b="1"/>
              <a:t>: de </a:t>
            </a:r>
            <a:r>
              <a:rPr lang="en-US" sz="1600" b="1" err="1"/>
              <a:t>exemplu</a:t>
            </a:r>
            <a:r>
              <a:rPr lang="en-US" sz="1600" b="1"/>
              <a:t> </a:t>
            </a:r>
            <a:r>
              <a:rPr lang="en-US" sz="1600" b="1" err="1"/>
              <a:t>histograme</a:t>
            </a:r>
            <a:r>
              <a:rPr lang="en-US" sz="1600" b="1"/>
              <a:t> </a:t>
            </a:r>
          </a:p>
          <a:p>
            <a:pPr eaLnBrk="1" hangingPunct="1"/>
            <a:r>
              <a:rPr lang="en-US" sz="1600" b="1"/>
              <a:t>de </a:t>
            </a:r>
            <a:r>
              <a:rPr lang="en-US" sz="1600" b="1" err="1"/>
              <a:t>culori</a:t>
            </a:r>
            <a:r>
              <a:rPr lang="en-US" sz="1600" b="1"/>
              <a:t>)</a:t>
            </a:r>
          </a:p>
        </p:txBody>
      </p:sp>
      <p:sp>
        <p:nvSpPr>
          <p:cNvPr id="45" name="TextBox 20"/>
          <p:cNvSpPr txBox="1">
            <a:spLocks noChangeArrowheads="1"/>
          </p:cNvSpPr>
          <p:nvPr/>
        </p:nvSpPr>
        <p:spPr bwMode="auto">
          <a:xfrm>
            <a:off x="3752124" y="4830683"/>
            <a:ext cx="13621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err="1"/>
              <a:t>Testare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933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41" grpId="0"/>
      <p:bldP spid="41" grpId="1"/>
      <p:bldP spid="42" grpId="0"/>
      <p:bldP spid="40" grpId="0"/>
      <p:bldP spid="44" grpId="0"/>
      <p:bldP spid="4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457200" y="-11296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Etapa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testare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4838" y="12954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Etichete</a:t>
            </a:r>
            <a:r>
              <a:rPr lang="en-US">
                <a:solidFill>
                  <a:schemeClr val="tx1"/>
                </a:solidFill>
              </a:rPr>
              <a:t> ale </a:t>
            </a:r>
            <a:r>
              <a:rPr lang="en-US" err="1">
                <a:solidFill>
                  <a:schemeClr val="tx1"/>
                </a:solidFill>
              </a:rPr>
              <a:t>exemplelor</a:t>
            </a:r>
            <a:r>
              <a:rPr lang="en-US">
                <a:solidFill>
                  <a:schemeClr val="tx1"/>
                </a:solidFill>
              </a:rPr>
              <a:t> de </a:t>
            </a:r>
            <a:r>
              <a:rPr lang="en-US" err="1">
                <a:solidFill>
                  <a:schemeClr val="tx1"/>
                </a:solidFill>
              </a:rPr>
              <a:t>învățare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86050"/>
            <a:ext cx="1325563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52850"/>
            <a:ext cx="12382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19450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14650"/>
            <a:ext cx="12954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TextBox 7"/>
          <p:cNvSpPr txBox="1">
            <a:spLocks noChangeArrowheads="1"/>
          </p:cNvSpPr>
          <p:nvPr/>
        </p:nvSpPr>
        <p:spPr bwMode="auto">
          <a:xfrm>
            <a:off x="304800" y="1874838"/>
            <a:ext cx="1828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err="1"/>
              <a:t>Exemple</a:t>
            </a:r>
            <a:r>
              <a:rPr lang="en-US" sz="2000"/>
              <a:t> de </a:t>
            </a:r>
            <a:r>
              <a:rPr lang="en-US" sz="2000" err="1"/>
              <a:t>învățare</a:t>
            </a:r>
            <a:endParaRPr lang="en-US" sz="200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76200" y="1905000"/>
            <a:ext cx="2438400" cy="2819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638800" y="2743200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Învățarea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unui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clasificator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743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err="1">
                <a:solidFill>
                  <a:schemeClr val="tx1"/>
                </a:solidFill>
              </a:rPr>
              <a:t>Extragere</a:t>
            </a:r>
            <a:r>
              <a:rPr lang="en-US" sz="2000">
                <a:solidFill>
                  <a:schemeClr val="tx1"/>
                </a:solidFill>
              </a:rPr>
              <a:t> de </a:t>
            </a:r>
            <a:r>
              <a:rPr lang="en-US" sz="2000" err="1">
                <a:solidFill>
                  <a:schemeClr val="tx1"/>
                </a:solidFill>
              </a:rPr>
              <a:t>caracteristici</a:t>
            </a:r>
            <a:r>
              <a:rPr lang="en-US" sz="2000">
                <a:solidFill>
                  <a:schemeClr val="tx1"/>
                </a:solidFill>
              </a:rPr>
              <a:t> din </a:t>
            </a:r>
            <a:r>
              <a:rPr lang="en-US" sz="2000" err="1">
                <a:solidFill>
                  <a:schemeClr val="tx1"/>
                </a:solidFill>
              </a:rPr>
              <a:t>imagini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5908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029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6248400" y="2286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315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848600" y="2819400"/>
            <a:ext cx="12954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Clasificator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învățat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24475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2743200" y="5410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err="1">
                <a:solidFill>
                  <a:schemeClr val="tx1"/>
                </a:solidFill>
              </a:rPr>
              <a:t>Extragere</a:t>
            </a:r>
            <a:r>
              <a:rPr lang="en-US" sz="2000">
                <a:solidFill>
                  <a:schemeClr val="tx1"/>
                </a:solidFill>
              </a:rPr>
              <a:t> de </a:t>
            </a:r>
            <a:r>
              <a:rPr lang="en-US" sz="2000" err="1">
                <a:solidFill>
                  <a:schemeClr val="tx1"/>
                </a:solidFill>
              </a:rPr>
              <a:t>caracteristici</a:t>
            </a:r>
            <a:r>
              <a:rPr lang="en-US" sz="2000">
                <a:solidFill>
                  <a:schemeClr val="tx1"/>
                </a:solidFill>
              </a:rPr>
              <a:t> din </a:t>
            </a:r>
            <a:r>
              <a:rPr lang="en-US" sz="2000" err="1">
                <a:solidFill>
                  <a:schemeClr val="tx1"/>
                </a:solidFill>
              </a:rPr>
              <a:t>imagini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1336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572661" y="6365875"/>
            <a:ext cx="15817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Imagine test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181600" y="5410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err="1">
                <a:solidFill>
                  <a:schemeClr val="tx1"/>
                </a:solidFill>
              </a:rPr>
              <a:t>Clasificator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err="1">
                <a:solidFill>
                  <a:schemeClr val="tx1"/>
                </a:solidFill>
              </a:rPr>
              <a:t>învățat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45720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70104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686675" y="5715000"/>
            <a:ext cx="1397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Outdoor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744013" y="5364163"/>
            <a:ext cx="11825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err="1"/>
              <a:t>Predicție</a:t>
            </a:r>
            <a:endParaRPr lang="en-US" sz="2000"/>
          </a:p>
        </p:txBody>
      </p:sp>
      <p:sp>
        <p:nvSpPr>
          <p:cNvPr id="31" name="Rounded Rectangle 30"/>
          <p:cNvSpPr/>
          <p:nvPr/>
        </p:nvSpPr>
        <p:spPr>
          <a:xfrm>
            <a:off x="7635875" y="5227638"/>
            <a:ext cx="14478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2" name="TextBox 20"/>
          <p:cNvSpPr txBox="1">
            <a:spLocks noChangeArrowheads="1"/>
          </p:cNvSpPr>
          <p:nvPr/>
        </p:nvSpPr>
        <p:spPr bwMode="auto">
          <a:xfrm>
            <a:off x="3752124" y="4830683"/>
            <a:ext cx="13621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err="1"/>
              <a:t>Testare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205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7" grpId="0" animBg="1"/>
      <p:bldP spid="28" grpId="0" animBg="1"/>
      <p:bldP spid="29" grpId="0"/>
      <p:bldP spid="30" grpId="0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Times New Roman"/>
                <a:cs typeface="Times New Roman"/>
              </a:rPr>
              <a:t>Extragere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caracteristici</a:t>
            </a:r>
            <a:r>
              <a:rPr lang="en-US">
                <a:latin typeface="Times New Roman"/>
                <a:cs typeface="Times New Roman"/>
              </a:rPr>
              <a:t> din </a:t>
            </a:r>
            <a:r>
              <a:rPr lang="en-US" err="1">
                <a:latin typeface="Times New Roman"/>
                <a:cs typeface="Times New Roman"/>
              </a:rPr>
              <a:t>imagini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4838" y="12954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Etichete</a:t>
            </a:r>
            <a:r>
              <a:rPr lang="en-US">
                <a:solidFill>
                  <a:schemeClr val="tx1"/>
                </a:solidFill>
              </a:rPr>
              <a:t> ale </a:t>
            </a:r>
            <a:r>
              <a:rPr lang="en-US" err="1">
                <a:solidFill>
                  <a:schemeClr val="tx1"/>
                </a:solidFill>
              </a:rPr>
              <a:t>exemplelor</a:t>
            </a:r>
            <a:r>
              <a:rPr lang="en-US">
                <a:solidFill>
                  <a:schemeClr val="tx1"/>
                </a:solidFill>
              </a:rPr>
              <a:t> de </a:t>
            </a:r>
            <a:r>
              <a:rPr lang="en-US" err="1">
                <a:solidFill>
                  <a:schemeClr val="tx1"/>
                </a:solidFill>
              </a:rPr>
              <a:t>învățare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86050"/>
            <a:ext cx="1325563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52850"/>
            <a:ext cx="12382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19450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14650"/>
            <a:ext cx="12954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TextBox 7"/>
          <p:cNvSpPr txBox="1">
            <a:spLocks noChangeArrowheads="1"/>
          </p:cNvSpPr>
          <p:nvPr/>
        </p:nvSpPr>
        <p:spPr bwMode="auto">
          <a:xfrm>
            <a:off x="304800" y="1874838"/>
            <a:ext cx="1828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err="1"/>
              <a:t>Exemple</a:t>
            </a:r>
            <a:r>
              <a:rPr lang="en-US" sz="2000"/>
              <a:t> de </a:t>
            </a:r>
            <a:r>
              <a:rPr lang="en-US" sz="2000" err="1"/>
              <a:t>învățare</a:t>
            </a:r>
            <a:endParaRPr lang="en-US" sz="200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76200" y="1905000"/>
            <a:ext cx="2438400" cy="2819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638800" y="2743200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Învățarea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unui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clasificator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743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err="1">
                <a:solidFill>
                  <a:schemeClr val="tx1"/>
                </a:solidFill>
              </a:rPr>
              <a:t>Extragere</a:t>
            </a:r>
            <a:r>
              <a:rPr lang="en-US" sz="2000">
                <a:solidFill>
                  <a:schemeClr val="tx1"/>
                </a:solidFill>
              </a:rPr>
              <a:t> de </a:t>
            </a:r>
            <a:r>
              <a:rPr lang="en-US" sz="2000" err="1">
                <a:solidFill>
                  <a:schemeClr val="tx1"/>
                </a:solidFill>
              </a:rPr>
              <a:t>caracteristici</a:t>
            </a:r>
            <a:r>
              <a:rPr lang="en-US" sz="2000">
                <a:solidFill>
                  <a:schemeClr val="tx1"/>
                </a:solidFill>
              </a:rPr>
              <a:t> din </a:t>
            </a:r>
            <a:r>
              <a:rPr lang="en-US" sz="2000" err="1">
                <a:solidFill>
                  <a:schemeClr val="tx1"/>
                </a:solidFill>
              </a:rPr>
              <a:t>imagini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5908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029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6248400" y="2286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315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848600" y="2819400"/>
            <a:ext cx="12954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Clasificator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învățat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048000" y="2209800"/>
            <a:ext cx="2133600" cy="190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65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2"/>
          <p:cNvSpPr txBox="1">
            <a:spLocks noChangeArrowheads="1"/>
          </p:cNvSpPr>
          <p:nvPr/>
        </p:nvSpPr>
        <p:spPr bwMode="auto">
          <a:xfrm>
            <a:off x="6248400" y="5778500"/>
            <a:ext cx="2438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solidFill>
                  <a:schemeClr val="bg1"/>
                </a:solidFill>
                <a:latin typeface="Trebuchet MS" charset="0"/>
              </a:rPr>
              <a:t>Space Shuttle Cargo Bay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Histograme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pentru</a:t>
            </a:r>
            <a:r>
              <a:rPr lang="en-US">
                <a:latin typeface="Times New Roman"/>
                <a:cs typeface="Times New Roman"/>
              </a:rPr>
              <a:t> o </a:t>
            </a:r>
            <a:r>
              <a:rPr lang="en-US" err="1">
                <a:latin typeface="Times New Roman"/>
                <a:cs typeface="Times New Roman"/>
              </a:rPr>
              <a:t>caracteristică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6553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4811881"/>
            <a:ext cx="8497950" cy="14478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latin typeface="Calibri" charset="0"/>
              </a:rPr>
              <a:t>Măsoară</a:t>
            </a:r>
            <a:r>
              <a:rPr lang="en-US" sz="2400">
                <a:latin typeface="Calibri" charset="0"/>
              </a:rPr>
              <a:t> </a:t>
            </a:r>
            <a:r>
              <a:rPr lang="en-US" sz="2400" err="1">
                <a:latin typeface="Calibri" charset="0"/>
              </a:rPr>
              <a:t>distribuția</a:t>
            </a:r>
            <a:r>
              <a:rPr lang="en-US" sz="2400">
                <a:latin typeface="Calibri" charset="0"/>
              </a:rPr>
              <a:t> </a:t>
            </a:r>
            <a:r>
              <a:rPr lang="en-US" sz="2400" err="1">
                <a:latin typeface="Calibri" charset="0"/>
              </a:rPr>
              <a:t>caracteristicilor</a:t>
            </a:r>
            <a:r>
              <a:rPr lang="en-US" sz="2400">
                <a:latin typeface="Calibri" charset="0"/>
              </a:rPr>
              <a:t> (</a:t>
            </a:r>
            <a:r>
              <a:rPr lang="en-US" sz="2400" err="1">
                <a:latin typeface="Calibri" charset="0"/>
              </a:rPr>
              <a:t>intensitate</a:t>
            </a:r>
            <a:r>
              <a:rPr lang="en-US" sz="2400">
                <a:latin typeface="Calibri" charset="0"/>
              </a:rPr>
              <a:t>, </a:t>
            </a:r>
            <a:r>
              <a:rPr lang="en-US" sz="2400" err="1">
                <a:latin typeface="Calibri" charset="0"/>
              </a:rPr>
              <a:t>culoare</a:t>
            </a:r>
            <a:r>
              <a:rPr lang="en-US" sz="2400">
                <a:latin typeface="Calibri" charset="0"/>
              </a:rPr>
              <a:t> , </a:t>
            </a:r>
            <a:r>
              <a:rPr lang="en-US" sz="2400" err="1">
                <a:latin typeface="Calibri" charset="0"/>
              </a:rPr>
              <a:t>textură</a:t>
            </a:r>
            <a:r>
              <a:rPr lang="en-US" sz="2400">
                <a:latin typeface="Calibri" charset="0"/>
              </a:rPr>
              <a:t>):</a:t>
            </a:r>
          </a:p>
          <a:p>
            <a:pPr marL="569913" lvl="1" indent="-169863"/>
            <a:r>
              <a:rPr lang="en-US" sz="1800" err="1">
                <a:latin typeface="Calibri" charset="0"/>
              </a:rPr>
              <a:t>grupează</a:t>
            </a:r>
            <a:r>
              <a:rPr lang="en-US" sz="1800">
                <a:latin typeface="Calibri" charset="0"/>
              </a:rPr>
              <a:t> </a:t>
            </a:r>
            <a:r>
              <a:rPr lang="en-US" sz="1800" err="1">
                <a:latin typeface="Calibri" charset="0"/>
              </a:rPr>
              <a:t>datele</a:t>
            </a:r>
            <a:r>
              <a:rPr lang="en-US" sz="1800">
                <a:latin typeface="Calibri" charset="0"/>
              </a:rPr>
              <a:t> </a:t>
            </a:r>
            <a:r>
              <a:rPr lang="en-US" sz="1800" err="1">
                <a:latin typeface="Calibri" charset="0"/>
              </a:rPr>
              <a:t>în</a:t>
            </a:r>
            <a:r>
              <a:rPr lang="en-US" sz="1800">
                <a:latin typeface="Calibri" charset="0"/>
              </a:rPr>
              <a:t> </a:t>
            </a:r>
            <a:r>
              <a:rPr lang="en-US" sz="1800" err="1">
                <a:latin typeface="Calibri" charset="0"/>
              </a:rPr>
              <a:t>intervale</a:t>
            </a:r>
            <a:r>
              <a:rPr lang="en-US" sz="1800">
                <a:latin typeface="Calibri" charset="0"/>
              </a:rPr>
              <a:t> </a:t>
            </a:r>
            <a:r>
              <a:rPr lang="en-US" sz="1800" err="1">
                <a:latin typeface="Calibri" charset="0"/>
              </a:rPr>
              <a:t>și</a:t>
            </a:r>
            <a:r>
              <a:rPr lang="en-US" sz="1800">
                <a:latin typeface="Calibri" charset="0"/>
              </a:rPr>
              <a:t> </a:t>
            </a:r>
            <a:r>
              <a:rPr lang="en-US" sz="1800" err="1">
                <a:latin typeface="Calibri" charset="0"/>
              </a:rPr>
              <a:t>numără</a:t>
            </a:r>
            <a:r>
              <a:rPr lang="en-US" sz="1800">
                <a:latin typeface="Calibri" charset="0"/>
              </a:rPr>
              <a:t> </a:t>
            </a:r>
            <a:r>
              <a:rPr lang="en-US" sz="1800" err="1">
                <a:latin typeface="Calibri" charset="0"/>
              </a:rPr>
              <a:t>câte</a:t>
            </a:r>
            <a:r>
              <a:rPr lang="en-US" sz="1800">
                <a:latin typeface="Calibri" charset="0"/>
              </a:rPr>
              <a:t> </a:t>
            </a:r>
            <a:r>
              <a:rPr lang="en-US" sz="1800" err="1">
                <a:latin typeface="Calibri" charset="0"/>
              </a:rPr>
              <a:t>puncte</a:t>
            </a:r>
            <a:r>
              <a:rPr lang="en-US" sz="1800">
                <a:latin typeface="Calibri" charset="0"/>
              </a:rPr>
              <a:t> “</a:t>
            </a:r>
            <a:r>
              <a:rPr lang="en-US" sz="1800" err="1">
                <a:latin typeface="Calibri" charset="0"/>
              </a:rPr>
              <a:t>pică</a:t>
            </a:r>
            <a:r>
              <a:rPr lang="en-US" sz="1800">
                <a:latin typeface="Calibri" charset="0"/>
              </a:rPr>
              <a:t>” </a:t>
            </a:r>
            <a:r>
              <a:rPr lang="en-US" sz="1800" err="1">
                <a:latin typeface="Calibri" charset="0"/>
              </a:rPr>
              <a:t>în</a:t>
            </a:r>
            <a:r>
              <a:rPr lang="en-US" sz="1800">
                <a:latin typeface="Calibri" charset="0"/>
              </a:rPr>
              <a:t> </a:t>
            </a:r>
            <a:r>
              <a:rPr lang="en-US" sz="1800" err="1">
                <a:latin typeface="Calibri" charset="0"/>
              </a:rPr>
              <a:t>fiecare</a:t>
            </a:r>
            <a:r>
              <a:rPr lang="en-US" sz="1800">
                <a:latin typeface="Calibri" charset="0"/>
              </a:rPr>
              <a:t> interval</a:t>
            </a:r>
          </a:p>
          <a:p>
            <a:pPr marL="569913" lvl="1" indent="-169863"/>
            <a:r>
              <a:rPr lang="en-US" sz="1800" err="1">
                <a:latin typeface="Calibri" charset="0"/>
              </a:rPr>
              <a:t>normalizează</a:t>
            </a:r>
            <a:r>
              <a:rPr lang="en-US" sz="1800">
                <a:latin typeface="Calibri" charset="0"/>
              </a:rPr>
              <a:t> </a:t>
            </a:r>
            <a:r>
              <a:rPr lang="en-US" sz="1800" err="1">
                <a:latin typeface="Calibri" charset="0"/>
              </a:rPr>
              <a:t>histograma</a:t>
            </a:r>
            <a:r>
              <a:rPr lang="en-US" sz="1800">
                <a:latin typeface="Calibri" charset="0"/>
              </a:rPr>
              <a:t> ( </a:t>
            </a:r>
            <a:r>
              <a:rPr lang="en-US" sz="1800" err="1">
                <a:latin typeface="Calibri" charset="0"/>
              </a:rPr>
              <a:t>suma</a:t>
            </a:r>
            <a:r>
              <a:rPr lang="en-US" sz="1800">
                <a:latin typeface="Calibri" charset="0"/>
              </a:rPr>
              <a:t> </a:t>
            </a:r>
            <a:r>
              <a:rPr lang="en-US" sz="1800" err="1">
                <a:latin typeface="Calibri" charset="0"/>
              </a:rPr>
              <a:t>elementelor</a:t>
            </a:r>
            <a:r>
              <a:rPr lang="en-US" sz="1800">
                <a:latin typeface="Calibri" charset="0"/>
              </a:rPr>
              <a:t> = 1)</a:t>
            </a:r>
          </a:p>
        </p:txBody>
      </p:sp>
      <p:pic>
        <p:nvPicPr>
          <p:cNvPr id="65540" name="Picture 5" descr="seagull_h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143000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6" descr="seagu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478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957646" y="6582507"/>
            <a:ext cx="2186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Kauchak</a:t>
            </a:r>
            <a:endParaRPr 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1585244" y="4078928"/>
            <a:ext cx="296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distribuția</a:t>
            </a:r>
            <a:r>
              <a:rPr lang="en-US"/>
              <a:t> </a:t>
            </a:r>
            <a:r>
              <a:rPr lang="en-US" err="1"/>
              <a:t>intensităților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12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953" y="5545500"/>
            <a:ext cx="3609975" cy="1219200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2400" err="1">
                <a:ea typeface="+mn-ea"/>
                <a:cs typeface="+mn-cs"/>
              </a:rPr>
              <a:t>Histograma</a:t>
            </a:r>
            <a:r>
              <a:rPr lang="en-US" sz="2400">
                <a:ea typeface="+mn-ea"/>
                <a:cs typeface="+mn-cs"/>
              </a:rPr>
              <a:t> </a:t>
            </a:r>
            <a:r>
              <a:rPr lang="en-US" sz="2400" err="1">
                <a:ea typeface="+mn-ea"/>
                <a:cs typeface="+mn-cs"/>
              </a:rPr>
              <a:t>comună</a:t>
            </a:r>
            <a:endParaRPr lang="en-US" sz="2400"/>
          </a:p>
          <a:p>
            <a:pPr>
              <a:defRPr/>
            </a:pPr>
            <a:r>
              <a:rPr lang="en-US" sz="1500" err="1"/>
              <a:t>necesită</a:t>
            </a:r>
            <a:r>
              <a:rPr lang="en-US" sz="1500"/>
              <a:t> </a:t>
            </a:r>
            <a:r>
              <a:rPr lang="en-US" sz="1500" err="1"/>
              <a:t>m</a:t>
            </a:r>
            <a:r>
              <a:rPr lang="en-US" sz="1500" err="1">
                <a:ea typeface="+mn-ea"/>
              </a:rPr>
              <a:t>ulte</a:t>
            </a:r>
            <a:r>
              <a:rPr lang="en-US" sz="1500">
                <a:ea typeface="+mn-ea"/>
              </a:rPr>
              <a:t> date </a:t>
            </a:r>
            <a:r>
              <a:rPr lang="en-US" sz="1500" err="1">
                <a:ea typeface="+mn-ea"/>
              </a:rPr>
              <a:t>pentru</a:t>
            </a:r>
            <a:r>
              <a:rPr lang="en-US" sz="1500">
                <a:ea typeface="+mn-ea"/>
              </a:rPr>
              <a:t> o </a:t>
            </a:r>
            <a:r>
              <a:rPr lang="en-US" sz="1500" err="1">
                <a:ea typeface="+mn-ea"/>
              </a:rPr>
              <a:t>aproximare</a:t>
            </a:r>
            <a:r>
              <a:rPr lang="en-US" sz="1500">
                <a:ea typeface="+mn-ea"/>
              </a:rPr>
              <a:t> </a:t>
            </a:r>
            <a:r>
              <a:rPr lang="en-US" sz="1500" err="1">
                <a:ea typeface="+mn-ea"/>
              </a:rPr>
              <a:t>bună</a:t>
            </a:r>
            <a:r>
              <a:rPr lang="en-US" sz="1500">
                <a:ea typeface="+mn-ea"/>
              </a:rPr>
              <a:t> a </a:t>
            </a:r>
            <a:r>
              <a:rPr lang="en-US" sz="1500" err="1">
                <a:ea typeface="+mn-ea"/>
              </a:rPr>
              <a:t>distribuției</a:t>
            </a:r>
            <a:endParaRPr lang="en-US" sz="1500"/>
          </a:p>
          <a:p>
            <a:pPr>
              <a:defRPr/>
            </a:pPr>
            <a:r>
              <a:rPr lang="en-US" sz="1500"/>
              <a:t>#intervale1 * #intervale2</a:t>
            </a:r>
            <a:endParaRPr lang="en-US" sz="1500">
              <a:ea typeface="+mn-ea"/>
            </a:endParaRPr>
          </a:p>
        </p:txBody>
      </p:sp>
      <p:sp>
        <p:nvSpPr>
          <p:cNvPr id="31752" name="Rectangle 9"/>
          <p:cNvSpPr>
            <a:spLocks noChangeArrowheads="1"/>
          </p:cNvSpPr>
          <p:nvPr/>
        </p:nvSpPr>
        <p:spPr bwMode="auto">
          <a:xfrm>
            <a:off x="4799105" y="5545500"/>
            <a:ext cx="36258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>
              <a:spcBef>
                <a:spcPct val="20000"/>
              </a:spcBef>
            </a:pPr>
            <a:r>
              <a:rPr lang="en-US" sz="2400" err="1">
                <a:cs typeface="Arial" charset="0"/>
              </a:rPr>
              <a:t>Histograma</a:t>
            </a:r>
            <a:r>
              <a:rPr lang="en-US" sz="2400">
                <a:cs typeface="Arial" charset="0"/>
              </a:rPr>
              <a:t> </a:t>
            </a:r>
            <a:r>
              <a:rPr lang="en-US" sz="2400" err="1">
                <a:cs typeface="Arial" charset="0"/>
              </a:rPr>
              <a:t>individuală</a:t>
            </a:r>
            <a:endParaRPr lang="en-US" sz="240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1500" err="1">
                <a:cs typeface="Arial" charset="0"/>
              </a:rPr>
              <a:t>necesită</a:t>
            </a:r>
            <a:r>
              <a:rPr lang="en-US" sz="1500">
                <a:cs typeface="Arial" charset="0"/>
              </a:rPr>
              <a:t> </a:t>
            </a:r>
            <a:r>
              <a:rPr lang="en-US" sz="1500" err="1">
                <a:cs typeface="Arial" charset="0"/>
              </a:rPr>
              <a:t>caracteristici</a:t>
            </a:r>
            <a:r>
              <a:rPr lang="en-US" sz="1500">
                <a:cs typeface="Arial" charset="0"/>
              </a:rPr>
              <a:t> </a:t>
            </a:r>
            <a:r>
              <a:rPr lang="en-US" sz="1500" err="1">
                <a:cs typeface="Arial" charset="0"/>
              </a:rPr>
              <a:t>independente</a:t>
            </a:r>
            <a:endParaRPr lang="en-US" sz="150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1500" err="1">
                <a:cs typeface="Arial" charset="0"/>
              </a:rPr>
              <a:t>mai</a:t>
            </a:r>
            <a:r>
              <a:rPr lang="en-US" sz="1500">
                <a:cs typeface="Arial" charset="0"/>
              </a:rPr>
              <a:t> </a:t>
            </a:r>
            <a:r>
              <a:rPr lang="en-US" sz="1500" err="1">
                <a:cs typeface="Arial" charset="0"/>
              </a:rPr>
              <a:t>multe</a:t>
            </a:r>
            <a:r>
              <a:rPr lang="en-US" sz="1500">
                <a:cs typeface="Arial" charset="0"/>
              </a:rPr>
              <a:t> </a:t>
            </a:r>
            <a:r>
              <a:rPr lang="en-US" sz="1500" err="1">
                <a:cs typeface="Arial" charset="0"/>
              </a:rPr>
              <a:t>puncte</a:t>
            </a:r>
            <a:r>
              <a:rPr lang="en-US" sz="1500">
                <a:cs typeface="Arial" charset="0"/>
              </a:rPr>
              <a:t>/interval </a:t>
            </a:r>
            <a:r>
              <a:rPr lang="en-US" sz="1500" err="1">
                <a:cs typeface="Arial" charset="0"/>
              </a:rPr>
              <a:t>decât</a:t>
            </a:r>
            <a:r>
              <a:rPr lang="en-US" sz="1500">
                <a:cs typeface="Arial" charset="0"/>
              </a:rPr>
              <a:t> </a:t>
            </a:r>
            <a:r>
              <a:rPr lang="en-US" sz="1500" err="1">
                <a:cs typeface="Arial" charset="0"/>
              </a:rPr>
              <a:t>în</a:t>
            </a:r>
            <a:r>
              <a:rPr lang="en-US" sz="1500">
                <a:cs typeface="Arial" charset="0"/>
              </a:rPr>
              <a:t> </a:t>
            </a:r>
            <a:r>
              <a:rPr lang="en-US" sz="1500" err="1">
                <a:cs typeface="Arial" charset="0"/>
              </a:rPr>
              <a:t>cazul</a:t>
            </a:r>
            <a:r>
              <a:rPr lang="en-US" sz="1500">
                <a:cs typeface="Arial" charset="0"/>
              </a:rPr>
              <a:t> </a:t>
            </a:r>
            <a:r>
              <a:rPr lang="en-US" sz="1500" err="1">
                <a:cs typeface="Arial" charset="0"/>
              </a:rPr>
              <a:t>histogramei</a:t>
            </a:r>
            <a:r>
              <a:rPr lang="en-US" sz="1500">
                <a:cs typeface="Arial" charset="0"/>
              </a:rPr>
              <a:t> </a:t>
            </a:r>
            <a:r>
              <a:rPr lang="en-US" sz="1500" err="1">
                <a:cs typeface="Arial" charset="0"/>
              </a:rPr>
              <a:t>comune</a:t>
            </a:r>
            <a:endParaRPr lang="en-US" sz="2000"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55929" y="962918"/>
            <a:ext cx="3144571" cy="2603803"/>
            <a:chOff x="855929" y="1166758"/>
            <a:chExt cx="3144571" cy="2603803"/>
          </a:xfrm>
        </p:grpSpPr>
        <p:pic>
          <p:nvPicPr>
            <p:cNvPr id="6759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479160"/>
              <a:ext cx="3009900" cy="195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74990" y="3200079"/>
              <a:ext cx="2603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caracteristica</a:t>
              </a:r>
              <a:r>
                <a:rPr lang="en-US" sz="1600" b="1"/>
                <a:t> 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276696" y="2299383"/>
              <a:ext cx="2603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caracteristica</a:t>
              </a:r>
              <a:r>
                <a:rPr lang="en-US" sz="1600" b="1"/>
                <a:t> 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70802" y="1323557"/>
            <a:ext cx="3163498" cy="1923633"/>
            <a:chOff x="4570802" y="1652837"/>
            <a:chExt cx="3163498" cy="1923633"/>
          </a:xfrm>
        </p:grpSpPr>
        <p:pic>
          <p:nvPicPr>
            <p:cNvPr id="31748" name="Picture 5" descr="marg-bin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5"/>
            <a:stretch>
              <a:fillRect/>
            </a:stretch>
          </p:blipFill>
          <p:spPr bwMode="auto">
            <a:xfrm>
              <a:off x="4724400" y="1666485"/>
              <a:ext cx="3009900" cy="180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952741" y="3237916"/>
              <a:ext cx="2603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caracteristica</a:t>
              </a:r>
              <a:r>
                <a:rPr lang="en-US" sz="1600" b="1"/>
                <a:t> 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3880183" y="2343456"/>
              <a:ext cx="1719793" cy="3385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caracteristica</a:t>
              </a:r>
              <a:r>
                <a:rPr lang="en-US" sz="1600" b="1"/>
                <a:t> 2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74926" y="3398420"/>
            <a:ext cx="3468474" cy="2126559"/>
            <a:chOff x="874926" y="3619107"/>
            <a:chExt cx="3468474" cy="2126559"/>
          </a:xfrm>
        </p:grpSpPr>
        <p:pic>
          <p:nvPicPr>
            <p:cNvPr id="31750" name="Picture 7" descr="normal-binni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7"/>
            <a:stretch>
              <a:fillRect/>
            </a:stretch>
          </p:blipFill>
          <p:spPr bwMode="auto">
            <a:xfrm>
              <a:off x="990600" y="3633425"/>
              <a:ext cx="3352800" cy="2022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208561" y="5407112"/>
              <a:ext cx="2603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caracteristica</a:t>
              </a:r>
              <a:r>
                <a:rPr lang="en-US" sz="1600" b="1"/>
                <a:t>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21198" y="4472835"/>
              <a:ext cx="20460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caracteristica</a:t>
              </a:r>
              <a:r>
                <a:rPr lang="en-US" sz="1600" b="1"/>
                <a:t> 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41815" y="3376919"/>
            <a:ext cx="3533631" cy="2142216"/>
            <a:chOff x="4567110" y="3361978"/>
            <a:chExt cx="3533631" cy="2142216"/>
          </a:xfrm>
        </p:grpSpPr>
        <p:pic>
          <p:nvPicPr>
            <p:cNvPr id="31749" name="Picture 6" descr="marg-bin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95"/>
            <a:stretch>
              <a:fillRect/>
            </a:stretch>
          </p:blipFill>
          <p:spPr bwMode="auto">
            <a:xfrm>
              <a:off x="4671741" y="3361978"/>
              <a:ext cx="34290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 rot="16200000">
              <a:off x="3853776" y="4202864"/>
              <a:ext cx="17652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caracteristica</a:t>
              </a:r>
              <a:r>
                <a:rPr lang="en-US" sz="1600" b="1"/>
                <a:t> 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24400" y="5165640"/>
              <a:ext cx="2603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caracteristica</a:t>
              </a:r>
              <a:r>
                <a:rPr lang="en-US" sz="1600" b="1"/>
                <a:t> 1</a:t>
              </a:r>
            </a:p>
          </p:txBody>
        </p:sp>
      </p:grpSp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800" err="1">
                <a:latin typeface="Times New Roman"/>
                <a:cs typeface="Times New Roman"/>
              </a:rPr>
              <a:t>Histograme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pentru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mai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multe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caracteristici</a:t>
            </a:r>
            <a:endParaRPr lang="en-US" sz="3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2455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947" grpId="0" build="p"/>
      <p:bldP spid="317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3"/>
          <p:cNvSpPr txBox="1">
            <a:spLocks noChangeArrowheads="1"/>
          </p:cNvSpPr>
          <p:nvPr/>
        </p:nvSpPr>
        <p:spPr bwMode="auto">
          <a:xfrm>
            <a:off x="6248400" y="5778500"/>
            <a:ext cx="2438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solidFill>
                  <a:schemeClr val="bg1"/>
                </a:solidFill>
                <a:latin typeface="Trebuchet MS" charset="0"/>
              </a:rPr>
              <a:t>Space Shuttle Cargo Bay</a:t>
            </a:r>
          </a:p>
        </p:txBody>
      </p:sp>
      <p:pic>
        <p:nvPicPr>
          <p:cNvPr id="696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Box 8"/>
          <p:cNvSpPr txBox="1">
            <a:spLocks noChangeArrowheads="1"/>
          </p:cNvSpPr>
          <p:nvPr/>
        </p:nvSpPr>
        <p:spPr bwMode="auto">
          <a:xfrm>
            <a:off x="5077094" y="1838035"/>
            <a:ext cx="196347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 err="1"/>
              <a:t>Clusterizare</a:t>
            </a:r>
            <a:endParaRPr lang="en-US" sz="2600"/>
          </a:p>
        </p:txBody>
      </p:sp>
      <p:sp>
        <p:nvSpPr>
          <p:cNvPr id="69640" name="TextBox 9"/>
          <p:cNvSpPr txBox="1">
            <a:spLocks noChangeArrowheads="1"/>
          </p:cNvSpPr>
          <p:nvPr/>
        </p:nvSpPr>
        <p:spPr bwMode="auto">
          <a:xfrm>
            <a:off x="283139" y="6035513"/>
            <a:ext cx="84988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err="1"/>
              <a:t>Foloseşte</a:t>
            </a:r>
            <a:r>
              <a:rPr lang="en-US"/>
              <a:t> </a:t>
            </a:r>
            <a:r>
              <a:rPr lang="en-US" err="1"/>
              <a:t>aceeaşi</a:t>
            </a:r>
            <a:r>
              <a:rPr lang="en-US"/>
              <a:t> </a:t>
            </a:r>
            <a:r>
              <a:rPr lang="en-US" err="1"/>
              <a:t>centri</a:t>
            </a:r>
            <a:r>
              <a:rPr lang="en-US"/>
              <a:t> </a:t>
            </a:r>
            <a:r>
              <a:rPr lang="en-US" err="1"/>
              <a:t>ai</a:t>
            </a:r>
            <a:r>
              <a:rPr lang="en-US"/>
              <a:t> </a:t>
            </a:r>
            <a:r>
              <a:rPr lang="en-US" err="1"/>
              <a:t>clusterilor</a:t>
            </a:r>
            <a:r>
              <a:rPr lang="en-US"/>
              <a:t> </a:t>
            </a:r>
            <a:r>
              <a:rPr lang="en-US" err="1"/>
              <a:t>pentru</a:t>
            </a:r>
            <a:r>
              <a:rPr lang="en-US"/>
              <a:t> </a:t>
            </a:r>
            <a:r>
              <a:rPr lang="en-US" err="1"/>
              <a:t>toate</a:t>
            </a:r>
            <a:r>
              <a:rPr lang="en-US"/>
              <a:t> </a:t>
            </a:r>
            <a:r>
              <a:rPr lang="en-US" err="1"/>
              <a:t>imaginile</a:t>
            </a: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08025" y="2010515"/>
            <a:ext cx="3673475" cy="2642448"/>
            <a:chOff x="708025" y="2010515"/>
            <a:chExt cx="3673475" cy="2642448"/>
          </a:xfrm>
        </p:grpSpPr>
        <p:sp>
          <p:nvSpPr>
            <p:cNvPr id="69633" name="Text Box 2"/>
            <p:cNvSpPr txBox="1">
              <a:spLocks noChangeArrowheads="1"/>
            </p:cNvSpPr>
            <p:nvPr/>
          </p:nvSpPr>
          <p:spPr bwMode="auto">
            <a:xfrm>
              <a:off x="708025" y="3878263"/>
              <a:ext cx="1654175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2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sz="2200">
                  <a:solidFill>
                    <a:schemeClr val="bg1"/>
                  </a:solidFill>
                  <a:latin typeface="Trebuchet MS" charset="0"/>
                </a:rPr>
                <a:t>EASE Truss </a:t>
              </a:r>
              <a:br>
                <a:rPr lang="en-US" sz="2200">
                  <a:solidFill>
                    <a:schemeClr val="bg1"/>
                  </a:solidFill>
                  <a:latin typeface="Trebuchet MS" charset="0"/>
                </a:rPr>
              </a:br>
              <a:r>
                <a:rPr lang="en-US" sz="2200">
                  <a:solidFill>
                    <a:schemeClr val="bg1"/>
                  </a:solidFill>
                  <a:latin typeface="Trebuchet MS" charset="0"/>
                </a:rPr>
                <a:t>Assembly</a:t>
              </a:r>
            </a:p>
          </p:txBody>
        </p:sp>
        <p:pic>
          <p:nvPicPr>
            <p:cNvPr id="69638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362200"/>
              <a:ext cx="3009900" cy="195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343424" y="4097462"/>
              <a:ext cx="2603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caracteristica</a:t>
              </a:r>
              <a:r>
                <a:rPr lang="en-US" sz="1600" b="1"/>
                <a:t> 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85376" y="3143140"/>
              <a:ext cx="2603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caracteristica</a:t>
              </a:r>
              <a:r>
                <a:rPr lang="en-US" sz="1600" b="1"/>
                <a:t> 2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55860" y="4097870"/>
            <a:ext cx="26038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err="1"/>
              <a:t>caracteristica</a:t>
            </a:r>
            <a:r>
              <a:rPr lang="en-US" sz="1600" b="1"/>
              <a:t> 1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19940" y="3201459"/>
            <a:ext cx="26038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err="1"/>
              <a:t>caracteristica</a:t>
            </a:r>
            <a:r>
              <a:rPr lang="en-US" sz="1600" b="1"/>
              <a:t> 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881263" y="4558756"/>
            <a:ext cx="1060353" cy="1439680"/>
            <a:chOff x="4549651" y="4476450"/>
            <a:chExt cx="1060353" cy="143968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5023849" y="4882884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176249" y="5173666"/>
              <a:ext cx="91440" cy="1488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24" name="Straight Arrow Connector 23"/>
            <p:cNvCxnSpPr>
              <a:endCxn id="20" idx="2"/>
            </p:cNvCxnSpPr>
            <p:nvPr/>
          </p:nvCxnSpPr>
          <p:spPr bwMode="auto">
            <a:xfrm>
              <a:off x="5015611" y="5321796"/>
              <a:ext cx="206358" cy="7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4830508" y="5269799"/>
              <a:ext cx="642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index </a:t>
              </a:r>
            </a:p>
            <a:p>
              <a:pPr algn="ctr"/>
              <a:r>
                <a:rPr lang="en-US" sz="1200" err="1"/>
                <a:t>centri</a:t>
              </a:r>
              <a:r>
                <a:rPr lang="en-US" sz="1200"/>
                <a:t> </a:t>
              </a:r>
            </a:p>
            <a:p>
              <a:pPr algn="ctr"/>
              <a:r>
                <a:rPr lang="en-US" sz="1200" err="1"/>
                <a:t>clusteri</a:t>
              </a:r>
              <a:endParaRPr lang="en-US" sz="120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4403589" y="4805282"/>
              <a:ext cx="779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#</a:t>
              </a:r>
              <a:r>
                <a:rPr lang="en-US" sz="1200" err="1"/>
                <a:t>puncte</a:t>
              </a:r>
              <a:endParaRPr lang="en-US" sz="120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85805" y="4622970"/>
              <a:ext cx="381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19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91834" y="4907688"/>
              <a:ext cx="381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549651" y="4476450"/>
              <a:ext cx="1060353" cy="143968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753778" y="4598594"/>
            <a:ext cx="1060353" cy="1439680"/>
            <a:chOff x="7146540" y="4476450"/>
            <a:chExt cx="1060353" cy="143968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7562955" y="4858080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715355" y="5148862"/>
              <a:ext cx="91440" cy="1488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33" name="Straight Arrow Connector 32"/>
            <p:cNvCxnSpPr>
              <a:endCxn id="32" idx="2"/>
            </p:cNvCxnSpPr>
            <p:nvPr/>
          </p:nvCxnSpPr>
          <p:spPr bwMode="auto">
            <a:xfrm>
              <a:off x="7554717" y="5296992"/>
              <a:ext cx="206358" cy="7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361470" y="5269799"/>
              <a:ext cx="642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index </a:t>
              </a:r>
            </a:p>
            <a:p>
              <a:pPr algn="ctr"/>
              <a:r>
                <a:rPr lang="en-US" sz="1200" err="1"/>
                <a:t>centri</a:t>
              </a:r>
              <a:r>
                <a:rPr lang="en-US" sz="1200"/>
                <a:t> </a:t>
              </a:r>
            </a:p>
            <a:p>
              <a:pPr algn="ctr"/>
              <a:r>
                <a:rPr lang="en-US" sz="1200" err="1"/>
                <a:t>clusteri</a:t>
              </a:r>
              <a:endParaRPr lang="en-US" sz="12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75494" y="4882884"/>
              <a:ext cx="5226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0.17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68094" y="4581081"/>
              <a:ext cx="457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0.83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146540" y="4476450"/>
              <a:ext cx="1060353" cy="143968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V="1">
            <a:off x="5066950" y="5297748"/>
            <a:ext cx="16031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8235" y="4936773"/>
            <a:ext cx="147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normalizare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621130" y="3366113"/>
            <a:ext cx="36265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124218" y="6553200"/>
            <a:ext cx="2502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Kauchak</a:t>
            </a:r>
            <a:endParaRPr lang="en-US" sz="1200"/>
          </a:p>
        </p:txBody>
      </p:sp>
      <p:sp>
        <p:nvSpPr>
          <p:cNvPr id="4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Histograme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baza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clusterizării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7356" y="4965190"/>
            <a:ext cx="142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histograma</a:t>
            </a:r>
            <a:r>
              <a:rPr lang="en-US"/>
              <a:t> </a:t>
            </a:r>
          </a:p>
          <a:p>
            <a:pPr algn="ctr"/>
            <a:r>
              <a:rPr lang="en-US" err="1"/>
              <a:t>asociată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82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0" grpId="0"/>
      <p:bldP spid="17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1118647"/>
            <a:ext cx="71329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err="1">
                <a:latin typeface="Times New Roman"/>
                <a:cs typeface="Times New Roman"/>
              </a:rPr>
              <a:t>Distanța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Euclidină</a:t>
            </a:r>
            <a:r>
              <a:rPr lang="en-US" sz="2600">
                <a:latin typeface="Times New Roman"/>
                <a:cs typeface="Times New Roman"/>
              </a:rPr>
              <a:t> (L2)</a:t>
            </a:r>
          </a:p>
          <a:p>
            <a:pPr marL="285750" indent="-285750">
              <a:buFont typeface="Arial"/>
              <a:buChar char="•"/>
            </a:pPr>
            <a:endParaRPr lang="en-US" sz="26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6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600" err="1">
                <a:latin typeface="Times New Roman"/>
                <a:cs typeface="Times New Roman"/>
              </a:rPr>
              <a:t>Distanța</a:t>
            </a:r>
            <a:r>
              <a:rPr lang="en-US" sz="2600">
                <a:latin typeface="Times New Roman"/>
                <a:cs typeface="Times New Roman"/>
              </a:rPr>
              <a:t> Chi-</a:t>
            </a:r>
            <a:r>
              <a:rPr lang="en-US" sz="2600" err="1">
                <a:latin typeface="Times New Roman"/>
                <a:cs typeface="Times New Roman"/>
              </a:rPr>
              <a:t>pătrat</a:t>
            </a:r>
            <a:endParaRPr lang="en-US" sz="26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6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6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600" err="1">
                <a:latin typeface="Times New Roman"/>
                <a:cs typeface="Times New Roman"/>
              </a:rPr>
              <a:t>Distanța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dată</a:t>
            </a:r>
            <a:r>
              <a:rPr lang="en-US" sz="2600">
                <a:latin typeface="Times New Roman"/>
                <a:cs typeface="Times New Roman"/>
              </a:rPr>
              <a:t> de </a:t>
            </a:r>
            <a:r>
              <a:rPr lang="en-US" sz="2600" err="1">
                <a:latin typeface="Times New Roman"/>
                <a:cs typeface="Times New Roman"/>
              </a:rPr>
              <a:t>intersecția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histogramelor</a:t>
            </a:r>
            <a:endParaRPr lang="en-US" sz="2600">
              <a:latin typeface="Times New Roman"/>
              <a:cs typeface="Times New Roman"/>
            </a:endParaRPr>
          </a:p>
        </p:txBody>
      </p:sp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202613" cy="987425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Calculul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distanței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între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histograme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859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" b="66121"/>
          <a:stretch>
            <a:fillRect/>
          </a:stretch>
        </p:blipFill>
        <p:spPr bwMode="auto">
          <a:xfrm>
            <a:off x="914400" y="4891630"/>
            <a:ext cx="68580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352441" y="6478172"/>
            <a:ext cx="5805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err="1">
                <a:latin typeface="Times New Roman"/>
                <a:cs typeface="Times New Roman"/>
              </a:rPr>
              <a:t>Histograme</a:t>
            </a:r>
            <a:r>
              <a:rPr lang="en-US" sz="180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culori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cele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mai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apropiate</a:t>
            </a:r>
            <a:r>
              <a:rPr lang="en-US" sz="1800">
                <a:latin typeface="Times New Roman"/>
                <a:cs typeface="Times New Roman"/>
              </a:rPr>
              <a:t> (</a:t>
            </a:r>
            <a:r>
              <a:rPr lang="en-US" sz="1800" err="1">
                <a:latin typeface="Times New Roman"/>
                <a:cs typeface="Times New Roman"/>
              </a:rPr>
              <a:t>distanța</a:t>
            </a:r>
            <a:r>
              <a:rPr lang="en-US" sz="1800">
                <a:latin typeface="Times New Roman"/>
                <a:cs typeface="Times New Roman"/>
              </a:rPr>
              <a:t> Chi-</a:t>
            </a:r>
            <a:r>
              <a:rPr lang="en-US" sz="1800" err="1">
                <a:latin typeface="Times New Roman"/>
                <a:cs typeface="Times New Roman"/>
              </a:rPr>
              <a:t>pătrat</a:t>
            </a:r>
            <a:r>
              <a:rPr lang="en-US" sz="180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529" y="1459636"/>
            <a:ext cx="4680665" cy="930814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529" y="2654306"/>
            <a:ext cx="4680665" cy="850294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17" y="3974863"/>
            <a:ext cx="5775151" cy="878827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6" t="2863" r="76543" b="82915"/>
          <a:stretch/>
        </p:blipFill>
        <p:spPr bwMode="auto">
          <a:xfrm>
            <a:off x="112703" y="5371128"/>
            <a:ext cx="1098744" cy="75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444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Mathable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E68C3811-2515-10A2-A7C6-70364ACC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8" y="1143000"/>
            <a:ext cx="8945363" cy="2085622"/>
          </a:xfrm>
          <a:prstGeom prst="rect">
            <a:avLst/>
          </a:prstGeom>
        </p:spPr>
      </p:pic>
      <p:pic>
        <p:nvPicPr>
          <p:cNvPr id="6" name="Picture 5" descr="A blue and white board game&#10;&#10;Description automatically generated">
            <a:extLst>
              <a:ext uri="{FF2B5EF4-FFF2-40B4-BE49-F238E27FC236}">
                <a16:creationId xmlns:a16="http://schemas.microsoft.com/office/drawing/2014/main" id="{303BF40C-F7DB-B0A2-BC4A-BC6AC76F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22" y="3228622"/>
            <a:ext cx="8135055" cy="36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78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Învățarea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unui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clasificator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4838" y="12954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Etichete</a:t>
            </a:r>
            <a:r>
              <a:rPr lang="en-US">
                <a:solidFill>
                  <a:schemeClr val="tx1"/>
                </a:solidFill>
              </a:rPr>
              <a:t> ale </a:t>
            </a:r>
            <a:r>
              <a:rPr lang="en-US" err="1">
                <a:solidFill>
                  <a:schemeClr val="tx1"/>
                </a:solidFill>
              </a:rPr>
              <a:t>exemplelor</a:t>
            </a:r>
            <a:r>
              <a:rPr lang="en-US">
                <a:solidFill>
                  <a:schemeClr val="tx1"/>
                </a:solidFill>
              </a:rPr>
              <a:t> de </a:t>
            </a:r>
            <a:r>
              <a:rPr lang="en-US" err="1">
                <a:solidFill>
                  <a:schemeClr val="tx1"/>
                </a:solidFill>
              </a:rPr>
              <a:t>învățare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86050"/>
            <a:ext cx="1325563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52850"/>
            <a:ext cx="12382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19450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14650"/>
            <a:ext cx="12954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TextBox 7"/>
          <p:cNvSpPr txBox="1">
            <a:spLocks noChangeArrowheads="1"/>
          </p:cNvSpPr>
          <p:nvPr/>
        </p:nvSpPr>
        <p:spPr bwMode="auto">
          <a:xfrm>
            <a:off x="304800" y="1874838"/>
            <a:ext cx="1828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err="1"/>
              <a:t>Exemple</a:t>
            </a:r>
            <a:r>
              <a:rPr lang="en-US" sz="2000"/>
              <a:t> de </a:t>
            </a:r>
            <a:r>
              <a:rPr lang="en-US" sz="2000" err="1"/>
              <a:t>învățare</a:t>
            </a:r>
            <a:endParaRPr lang="en-US" sz="200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76200" y="1905000"/>
            <a:ext cx="2438400" cy="2819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638800" y="2743200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Învățarea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unui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clasificator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4282" name="TextBox 13"/>
          <p:cNvSpPr txBox="1">
            <a:spLocks noChangeArrowheads="1"/>
          </p:cNvSpPr>
          <p:nvPr/>
        </p:nvSpPr>
        <p:spPr bwMode="auto">
          <a:xfrm>
            <a:off x="3632200" y="1295400"/>
            <a:ext cx="1482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err="1"/>
              <a:t>Învățare</a:t>
            </a:r>
            <a:endParaRPr lang="en-US" sz="2800"/>
          </a:p>
        </p:txBody>
      </p:sp>
      <p:sp>
        <p:nvSpPr>
          <p:cNvPr id="15" name="Rounded Rectangle 14"/>
          <p:cNvSpPr/>
          <p:nvPr/>
        </p:nvSpPr>
        <p:spPr>
          <a:xfrm>
            <a:off x="3200400" y="2743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err="1">
                <a:solidFill>
                  <a:schemeClr val="tx1"/>
                </a:solidFill>
              </a:rPr>
              <a:t>Extragere</a:t>
            </a:r>
            <a:r>
              <a:rPr lang="en-US" sz="2000">
                <a:solidFill>
                  <a:schemeClr val="tx1"/>
                </a:solidFill>
              </a:rPr>
              <a:t> de </a:t>
            </a:r>
            <a:r>
              <a:rPr lang="en-US" sz="2000" err="1">
                <a:solidFill>
                  <a:schemeClr val="tx1"/>
                </a:solidFill>
              </a:rPr>
              <a:t>caracteristici</a:t>
            </a:r>
            <a:r>
              <a:rPr lang="en-US" sz="2000">
                <a:solidFill>
                  <a:schemeClr val="tx1"/>
                </a:solidFill>
              </a:rPr>
              <a:t> din </a:t>
            </a:r>
            <a:r>
              <a:rPr lang="en-US" sz="2000" err="1">
                <a:solidFill>
                  <a:schemeClr val="tx1"/>
                </a:solidFill>
              </a:rPr>
              <a:t>imagini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5908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029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6248400" y="2286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315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848600" y="2819400"/>
            <a:ext cx="12954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err="1">
                <a:solidFill>
                  <a:schemeClr val="tx1"/>
                </a:solidFill>
              </a:rPr>
              <a:t>Clasificator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învățat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349946" y="2266950"/>
            <a:ext cx="2133600" cy="190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49946" y="4572000"/>
            <a:ext cx="3794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Exemple</a:t>
            </a:r>
            <a:r>
              <a:rPr lang="en-US"/>
              <a:t>: </a:t>
            </a:r>
          </a:p>
          <a:p>
            <a:r>
              <a:rPr lang="en-US"/>
              <a:t>- </a:t>
            </a:r>
            <a:r>
              <a:rPr lang="en-US" err="1"/>
              <a:t>cei</a:t>
            </a:r>
            <a:r>
              <a:rPr lang="en-US"/>
              <a:t> </a:t>
            </a:r>
            <a:r>
              <a:rPr lang="en-US" err="1"/>
              <a:t>mai</a:t>
            </a:r>
            <a:r>
              <a:rPr lang="en-US"/>
              <a:t> </a:t>
            </a:r>
            <a:r>
              <a:rPr lang="en-US" err="1"/>
              <a:t>apropiați</a:t>
            </a:r>
            <a:r>
              <a:rPr lang="en-US"/>
              <a:t> K-</a:t>
            </a:r>
            <a:r>
              <a:rPr lang="en-US" err="1"/>
              <a:t>vecini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clasificator</a:t>
            </a:r>
            <a:r>
              <a:rPr lang="en-US"/>
              <a:t> </a:t>
            </a:r>
            <a:r>
              <a:rPr lang="en-US" err="1"/>
              <a:t>liniar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62872" y="6573131"/>
            <a:ext cx="214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Hoiem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14669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5579" y="30912"/>
            <a:ext cx="9108421" cy="1143000"/>
          </a:xfrm>
        </p:spPr>
        <p:txBody>
          <a:bodyPr>
            <a:noAutofit/>
          </a:bodyPr>
          <a:lstStyle/>
          <a:p>
            <a:r>
              <a:rPr lang="en-US" sz="3600" err="1">
                <a:latin typeface="Times New Roman"/>
                <a:cs typeface="Times New Roman"/>
              </a:rPr>
              <a:t>Clasificatorul</a:t>
            </a:r>
            <a:r>
              <a:rPr lang="en-US" sz="3600">
                <a:latin typeface="Times New Roman"/>
                <a:cs typeface="Times New Roman"/>
              </a:rPr>
              <a:t> </a:t>
            </a:r>
            <a:r>
              <a:rPr lang="en-US" sz="3600" err="1">
                <a:latin typeface="Times New Roman"/>
                <a:cs typeface="Times New Roman"/>
              </a:rPr>
              <a:t>bazat</a:t>
            </a:r>
            <a:r>
              <a:rPr lang="en-US" sz="3600">
                <a:latin typeface="Times New Roman"/>
                <a:cs typeface="Times New Roman"/>
              </a:rPr>
              <a:t> </a:t>
            </a:r>
            <a:r>
              <a:rPr lang="en-US" sz="3600" err="1">
                <a:latin typeface="Times New Roman"/>
                <a:cs typeface="Times New Roman"/>
              </a:rPr>
              <a:t>pe</a:t>
            </a:r>
            <a:r>
              <a:rPr lang="en-US" sz="3600">
                <a:latin typeface="Times New Roman"/>
                <a:cs typeface="Times New Roman"/>
              </a:rPr>
              <a:t> </a:t>
            </a:r>
            <a:r>
              <a:rPr lang="en-US" sz="3600" err="1">
                <a:latin typeface="Times New Roman"/>
                <a:cs typeface="Times New Roman"/>
              </a:rPr>
              <a:t>cei</a:t>
            </a:r>
            <a:r>
              <a:rPr lang="en-US" sz="3600">
                <a:latin typeface="Times New Roman"/>
                <a:cs typeface="Times New Roman"/>
              </a:rPr>
              <a:t> </a:t>
            </a:r>
            <a:r>
              <a:rPr lang="en-US" sz="3600" err="1">
                <a:latin typeface="Times New Roman"/>
                <a:cs typeface="Times New Roman"/>
              </a:rPr>
              <a:t>apropiați</a:t>
            </a:r>
            <a:r>
              <a:rPr lang="en-US" sz="3600">
                <a:latin typeface="Times New Roman"/>
                <a:cs typeface="Times New Roman"/>
              </a:rPr>
              <a:t> K -</a:t>
            </a:r>
            <a:r>
              <a:rPr lang="en-US" sz="3600" err="1">
                <a:latin typeface="Times New Roman"/>
                <a:cs typeface="Times New Roman"/>
              </a:rPr>
              <a:t>vecini</a:t>
            </a:r>
            <a:endParaRPr lang="en-US" sz="3600">
              <a:latin typeface="Times New Roman"/>
              <a:cs typeface="Times New Roman"/>
            </a:endParaRP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3202866" y="2045829"/>
            <a:ext cx="3430587" cy="2973389"/>
            <a:chOff x="4875213" y="2667000"/>
            <a:chExt cx="3430587" cy="2972905"/>
          </a:xfrm>
        </p:grpSpPr>
        <p:sp>
          <p:nvSpPr>
            <p:cNvPr id="4096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6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6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7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7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7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7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8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8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966453" y="3265029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/>
              <a:t>+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095166" y="3722229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/>
              <a:t>+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2872" y="6573131"/>
            <a:ext cx="214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Hoiem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93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82183" y="0"/>
            <a:ext cx="8229600" cy="1143000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K=1: </a:t>
            </a:r>
            <a:r>
              <a:rPr lang="en-US" err="1">
                <a:latin typeface="Times New Roman"/>
                <a:cs typeface="Times New Roman"/>
              </a:rPr>
              <a:t>cel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apropiat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vecini</a:t>
            </a:r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02866" y="2057400"/>
            <a:ext cx="3430587" cy="2973389"/>
            <a:chOff x="3202866" y="2057400"/>
            <a:chExt cx="3430587" cy="2973389"/>
          </a:xfrm>
        </p:grpSpPr>
        <p:grpSp>
          <p:nvGrpSpPr>
            <p:cNvPr id="41987" name="Group 3"/>
            <p:cNvGrpSpPr>
              <a:grpSpLocks/>
            </p:cNvGrpSpPr>
            <p:nvPr/>
          </p:nvGrpSpPr>
          <p:grpSpPr bwMode="auto">
            <a:xfrm>
              <a:off x="3202866" y="2057400"/>
              <a:ext cx="3430587" cy="2973389"/>
              <a:chOff x="4875213" y="2667000"/>
              <a:chExt cx="3430587" cy="2972905"/>
            </a:xfrm>
          </p:grpSpPr>
          <p:sp>
            <p:nvSpPr>
              <p:cNvPr id="41993" name="TextBox 4"/>
              <p:cNvSpPr txBox="1">
                <a:spLocks noChangeArrowheads="1"/>
              </p:cNvSpPr>
              <p:nvPr/>
            </p:nvSpPr>
            <p:spPr bwMode="auto">
              <a:xfrm>
                <a:off x="6553200" y="350520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41994" name="TextBox 5"/>
              <p:cNvSpPr txBox="1">
                <a:spLocks noChangeArrowheads="1"/>
              </p:cNvSpPr>
              <p:nvPr/>
            </p:nvSpPr>
            <p:spPr bwMode="auto">
              <a:xfrm>
                <a:off x="7086600" y="350520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41995" name="TextBox 6"/>
              <p:cNvSpPr txBox="1">
                <a:spLocks noChangeArrowheads="1"/>
              </p:cNvSpPr>
              <p:nvPr/>
            </p:nvSpPr>
            <p:spPr bwMode="auto">
              <a:xfrm>
                <a:off x="7086600" y="419100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41996" name="TextBox 7"/>
              <p:cNvSpPr txBox="1">
                <a:spLocks noChangeArrowheads="1"/>
              </p:cNvSpPr>
              <p:nvPr/>
            </p:nvSpPr>
            <p:spPr bwMode="auto">
              <a:xfrm>
                <a:off x="7620000" y="4038600"/>
                <a:ext cx="2286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41997" name="TextBox 8"/>
              <p:cNvSpPr txBox="1">
                <a:spLocks noChangeArrowheads="1"/>
              </p:cNvSpPr>
              <p:nvPr/>
            </p:nvSpPr>
            <p:spPr bwMode="auto">
              <a:xfrm>
                <a:off x="5257800" y="289560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41998" name="TextBox 9"/>
              <p:cNvSpPr txBox="1">
                <a:spLocks noChangeArrowheads="1"/>
              </p:cNvSpPr>
              <p:nvPr/>
            </p:nvSpPr>
            <p:spPr bwMode="auto">
              <a:xfrm>
                <a:off x="5257800" y="342900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41999" name="TextBox 10"/>
              <p:cNvSpPr txBox="1">
                <a:spLocks noChangeArrowheads="1"/>
              </p:cNvSpPr>
              <p:nvPr/>
            </p:nvSpPr>
            <p:spPr bwMode="auto">
              <a:xfrm>
                <a:off x="6248400" y="304800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42000" name="TextBox 11"/>
              <p:cNvSpPr txBox="1">
                <a:spLocks noChangeArrowheads="1"/>
              </p:cNvSpPr>
              <p:nvPr/>
            </p:nvSpPr>
            <p:spPr bwMode="auto">
              <a:xfrm>
                <a:off x="5715000" y="365760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42001" name="TextBox 12"/>
              <p:cNvSpPr txBox="1">
                <a:spLocks noChangeArrowheads="1"/>
              </p:cNvSpPr>
              <p:nvPr/>
            </p:nvSpPr>
            <p:spPr bwMode="auto">
              <a:xfrm>
                <a:off x="6172200" y="3352800"/>
                <a:ext cx="3257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42002" name="TextBox 13"/>
              <p:cNvSpPr txBox="1">
                <a:spLocks noChangeArrowheads="1"/>
              </p:cNvSpPr>
              <p:nvPr/>
            </p:nvSpPr>
            <p:spPr bwMode="auto">
              <a:xfrm>
                <a:off x="6553200" y="4419600"/>
                <a:ext cx="3257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42003" name="TextBox 14"/>
              <p:cNvSpPr txBox="1">
                <a:spLocks noChangeArrowheads="1"/>
              </p:cNvSpPr>
              <p:nvPr/>
            </p:nvSpPr>
            <p:spPr bwMode="auto">
              <a:xfrm>
                <a:off x="5181600" y="4648200"/>
                <a:ext cx="3257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42004" name="TextBox 15"/>
              <p:cNvSpPr txBox="1">
                <a:spLocks noChangeArrowheads="1"/>
              </p:cNvSpPr>
              <p:nvPr/>
            </p:nvSpPr>
            <p:spPr bwMode="auto">
              <a:xfrm>
                <a:off x="5334000" y="4114800"/>
                <a:ext cx="3257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42005" name="TextBox 16"/>
              <p:cNvSpPr txBox="1">
                <a:spLocks noChangeArrowheads="1"/>
              </p:cNvSpPr>
              <p:nvPr/>
            </p:nvSpPr>
            <p:spPr bwMode="auto">
              <a:xfrm>
                <a:off x="5943600" y="5029200"/>
                <a:ext cx="3257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42006" name="TextBox 17"/>
              <p:cNvSpPr txBox="1">
                <a:spLocks noChangeArrowheads="1"/>
              </p:cNvSpPr>
              <p:nvPr/>
            </p:nvSpPr>
            <p:spPr bwMode="auto">
              <a:xfrm>
                <a:off x="6019800" y="4343400"/>
                <a:ext cx="3257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42007" name="TextBox 18"/>
              <p:cNvSpPr txBox="1">
                <a:spLocks noChangeArrowheads="1"/>
              </p:cNvSpPr>
              <p:nvPr/>
            </p:nvSpPr>
            <p:spPr bwMode="auto">
              <a:xfrm>
                <a:off x="6019800" y="3962400"/>
                <a:ext cx="3257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b="1">
                    <a:solidFill>
                      <a:srgbClr val="00B050"/>
                    </a:solidFill>
                  </a:rPr>
                  <a:t>o</a:t>
                </a: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rot="5400000" flipH="1" flipV="1">
                <a:off x="3389555" y="4152658"/>
                <a:ext cx="2972904" cy="15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4876800" y="5638317"/>
                <a:ext cx="3429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988" name="TextBox 23"/>
            <p:cNvSpPr txBox="1">
              <a:spLocks noChangeArrowheads="1"/>
            </p:cNvSpPr>
            <p:nvPr/>
          </p:nvSpPr>
          <p:spPr bwMode="auto">
            <a:xfrm>
              <a:off x="3966453" y="3276600"/>
              <a:ext cx="3190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/>
                <a:t>+</a:t>
              </a:r>
            </a:p>
          </p:txBody>
        </p:sp>
        <p:sp>
          <p:nvSpPr>
            <p:cNvPr id="41989" name="TextBox 28"/>
            <p:cNvSpPr txBox="1">
              <a:spLocks noChangeArrowheads="1"/>
            </p:cNvSpPr>
            <p:nvPr/>
          </p:nvSpPr>
          <p:spPr bwMode="auto">
            <a:xfrm>
              <a:off x="5095166" y="3733800"/>
              <a:ext cx="3190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/>
                <a:t>+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966453" y="3048000"/>
              <a:ext cx="3810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880853" y="3657600"/>
              <a:ext cx="533400" cy="6096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162872" y="6573131"/>
            <a:ext cx="214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Hoiem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99520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82183" y="5257"/>
            <a:ext cx="8229600" cy="1143000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K=1: </a:t>
            </a:r>
            <a:r>
              <a:rPr lang="en-US" err="1">
                <a:latin typeface="Times New Roman"/>
                <a:cs typeface="Times New Roman"/>
              </a:rPr>
              <a:t>cel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apropiat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vecini</a:t>
            </a:r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3202866" y="2057400"/>
            <a:ext cx="3430587" cy="2973389"/>
            <a:chOff x="4875213" y="2667000"/>
            <a:chExt cx="3430587" cy="2972905"/>
          </a:xfrm>
        </p:grpSpPr>
        <p:sp>
          <p:nvSpPr>
            <p:cNvPr id="41993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4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5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6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7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8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9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000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001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2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3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4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5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6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7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88" name="TextBox 23"/>
          <p:cNvSpPr txBox="1">
            <a:spLocks noChangeArrowheads="1"/>
          </p:cNvSpPr>
          <p:nvPr/>
        </p:nvSpPr>
        <p:spPr bwMode="auto">
          <a:xfrm>
            <a:off x="3966453" y="32766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1989" name="TextBox 28"/>
          <p:cNvSpPr txBox="1">
            <a:spLocks noChangeArrowheads="1"/>
          </p:cNvSpPr>
          <p:nvPr/>
        </p:nvSpPr>
        <p:spPr bwMode="auto">
          <a:xfrm>
            <a:off x="5095166" y="37338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3966453" y="30480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80853" y="36576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62872" y="6573131"/>
            <a:ext cx="214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Hoiem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7602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551329" y="0"/>
            <a:ext cx="8229600" cy="114300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K=3: </a:t>
            </a:r>
            <a:r>
              <a:rPr lang="en-US" err="1">
                <a:latin typeface="Times New Roman"/>
                <a:cs typeface="Times New Roman"/>
              </a:rPr>
              <a:t>cei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apropiați</a:t>
            </a:r>
            <a:r>
              <a:rPr lang="en-US">
                <a:latin typeface="Times New Roman"/>
                <a:cs typeface="Times New Roman"/>
              </a:rPr>
              <a:t> 3 </a:t>
            </a:r>
            <a:r>
              <a:rPr lang="en-US" err="1">
                <a:latin typeface="Times New Roman"/>
                <a:cs typeface="Times New Roman"/>
              </a:rPr>
              <a:t>vecini</a:t>
            </a:r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43011" name="Group 3"/>
          <p:cNvGrpSpPr>
            <a:grpSpLocks/>
          </p:cNvGrpSpPr>
          <p:nvPr/>
        </p:nvGrpSpPr>
        <p:grpSpPr bwMode="auto">
          <a:xfrm>
            <a:off x="3216742" y="2057400"/>
            <a:ext cx="3430587" cy="2973389"/>
            <a:chOff x="4875213" y="2667000"/>
            <a:chExt cx="3430587" cy="2972905"/>
          </a:xfrm>
        </p:grpSpPr>
        <p:sp>
          <p:nvSpPr>
            <p:cNvPr id="4301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1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1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3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3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12" name="TextBox 23"/>
          <p:cNvSpPr txBox="1">
            <a:spLocks noChangeArrowheads="1"/>
          </p:cNvSpPr>
          <p:nvPr/>
        </p:nvSpPr>
        <p:spPr bwMode="auto">
          <a:xfrm>
            <a:off x="3980329" y="32766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/>
              <a:t>+</a:t>
            </a:r>
          </a:p>
        </p:txBody>
      </p:sp>
      <p:sp>
        <p:nvSpPr>
          <p:cNvPr id="43013" name="TextBox 28"/>
          <p:cNvSpPr txBox="1">
            <a:spLocks noChangeArrowheads="1"/>
          </p:cNvSpPr>
          <p:nvPr/>
        </p:nvSpPr>
        <p:spPr bwMode="auto">
          <a:xfrm>
            <a:off x="5109042" y="37338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/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3599329" y="30480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361329" y="35814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162872" y="6573131"/>
            <a:ext cx="214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Hoiem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81932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96059" y="18084"/>
            <a:ext cx="8229600" cy="114300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K=3: </a:t>
            </a:r>
            <a:r>
              <a:rPr lang="en-US" err="1">
                <a:latin typeface="Times New Roman"/>
                <a:cs typeface="Times New Roman"/>
              </a:rPr>
              <a:t>cei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apropiați</a:t>
            </a:r>
            <a:r>
              <a:rPr lang="en-US">
                <a:latin typeface="Times New Roman"/>
                <a:cs typeface="Times New Roman"/>
              </a:rPr>
              <a:t> 3 </a:t>
            </a:r>
            <a:r>
              <a:rPr lang="en-US" err="1">
                <a:latin typeface="Times New Roman"/>
                <a:cs typeface="Times New Roman"/>
              </a:rPr>
              <a:t>vecini</a:t>
            </a:r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43011" name="Group 3"/>
          <p:cNvGrpSpPr>
            <a:grpSpLocks/>
          </p:cNvGrpSpPr>
          <p:nvPr/>
        </p:nvGrpSpPr>
        <p:grpSpPr bwMode="auto">
          <a:xfrm>
            <a:off x="3216742" y="2057400"/>
            <a:ext cx="3430587" cy="2973389"/>
            <a:chOff x="4875213" y="2667000"/>
            <a:chExt cx="3430587" cy="2972905"/>
          </a:xfrm>
        </p:grpSpPr>
        <p:sp>
          <p:nvSpPr>
            <p:cNvPr id="4301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1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1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3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3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12" name="TextBox 23"/>
          <p:cNvSpPr txBox="1">
            <a:spLocks noChangeArrowheads="1"/>
          </p:cNvSpPr>
          <p:nvPr/>
        </p:nvSpPr>
        <p:spPr bwMode="auto">
          <a:xfrm>
            <a:off x="3980329" y="32766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43013" name="TextBox 28"/>
          <p:cNvSpPr txBox="1">
            <a:spLocks noChangeArrowheads="1"/>
          </p:cNvSpPr>
          <p:nvPr/>
        </p:nvSpPr>
        <p:spPr bwMode="auto">
          <a:xfrm>
            <a:off x="5109042" y="37338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3599329" y="30480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361329" y="35814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62872" y="6573131"/>
            <a:ext cx="214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Hoiem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0907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K=5: </a:t>
            </a:r>
            <a:r>
              <a:rPr lang="en-US" err="1">
                <a:latin typeface="Times New Roman"/>
                <a:cs typeface="Times New Roman"/>
              </a:rPr>
              <a:t>cei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apropiați</a:t>
            </a:r>
            <a:r>
              <a:rPr lang="en-US">
                <a:latin typeface="Times New Roman"/>
                <a:cs typeface="Times New Roman"/>
              </a:rPr>
              <a:t> 5 </a:t>
            </a:r>
            <a:r>
              <a:rPr lang="en-US" err="1">
                <a:latin typeface="Times New Roman"/>
                <a:cs typeface="Times New Roman"/>
              </a:rPr>
              <a:t>vecini</a:t>
            </a:r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44035" name="Group 3"/>
          <p:cNvGrpSpPr>
            <a:grpSpLocks/>
          </p:cNvGrpSpPr>
          <p:nvPr/>
        </p:nvGrpSpPr>
        <p:grpSpPr bwMode="auto">
          <a:xfrm>
            <a:off x="3198813" y="2068512"/>
            <a:ext cx="3430587" cy="2973389"/>
            <a:chOff x="4875213" y="2667000"/>
            <a:chExt cx="3430587" cy="2972905"/>
          </a:xfrm>
        </p:grpSpPr>
        <p:sp>
          <p:nvSpPr>
            <p:cNvPr id="44042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3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4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5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6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7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8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9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50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1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2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3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4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5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6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036" name="TextBox 23"/>
          <p:cNvSpPr txBox="1">
            <a:spLocks noChangeArrowheads="1"/>
          </p:cNvSpPr>
          <p:nvPr/>
        </p:nvSpPr>
        <p:spPr bwMode="auto">
          <a:xfrm>
            <a:off x="3962400" y="3287712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/>
              <a:t>+</a:t>
            </a:r>
          </a:p>
        </p:txBody>
      </p:sp>
      <p:sp>
        <p:nvSpPr>
          <p:cNvPr id="44037" name="TextBox 28"/>
          <p:cNvSpPr txBox="1">
            <a:spLocks noChangeArrowheads="1"/>
          </p:cNvSpPr>
          <p:nvPr/>
        </p:nvSpPr>
        <p:spPr bwMode="auto">
          <a:xfrm>
            <a:off x="5091113" y="3744912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/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3429000" y="2906712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91000" y="3363912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162872" y="6573131"/>
            <a:ext cx="214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Hoiem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55394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78130" y="5257"/>
            <a:ext cx="8229600" cy="114300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K=5: </a:t>
            </a:r>
            <a:r>
              <a:rPr lang="en-US" err="1">
                <a:latin typeface="Times New Roman"/>
                <a:cs typeface="Times New Roman"/>
              </a:rPr>
              <a:t>cei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apropiați</a:t>
            </a:r>
            <a:r>
              <a:rPr lang="en-US">
                <a:latin typeface="Times New Roman"/>
                <a:cs typeface="Times New Roman"/>
              </a:rPr>
              <a:t> 5 </a:t>
            </a:r>
            <a:r>
              <a:rPr lang="en-US" err="1">
                <a:latin typeface="Times New Roman"/>
                <a:cs typeface="Times New Roman"/>
              </a:rPr>
              <a:t>vecini</a:t>
            </a:r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44035" name="Group 3"/>
          <p:cNvGrpSpPr>
            <a:grpSpLocks/>
          </p:cNvGrpSpPr>
          <p:nvPr/>
        </p:nvGrpSpPr>
        <p:grpSpPr bwMode="auto">
          <a:xfrm>
            <a:off x="3198813" y="2068512"/>
            <a:ext cx="3430587" cy="2973389"/>
            <a:chOff x="4875213" y="2667000"/>
            <a:chExt cx="3430587" cy="2972905"/>
          </a:xfrm>
        </p:grpSpPr>
        <p:sp>
          <p:nvSpPr>
            <p:cNvPr id="44042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3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4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5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6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7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8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9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50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1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2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3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4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5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6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036" name="TextBox 23"/>
          <p:cNvSpPr txBox="1">
            <a:spLocks noChangeArrowheads="1"/>
          </p:cNvSpPr>
          <p:nvPr/>
        </p:nvSpPr>
        <p:spPr bwMode="auto">
          <a:xfrm>
            <a:off x="3962400" y="3287712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44037" name="TextBox 28"/>
          <p:cNvSpPr txBox="1">
            <a:spLocks noChangeArrowheads="1"/>
          </p:cNvSpPr>
          <p:nvPr/>
        </p:nvSpPr>
        <p:spPr bwMode="auto">
          <a:xfrm>
            <a:off x="5091113" y="3744912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3429000" y="2906712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91000" y="3363912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62872" y="6573131"/>
            <a:ext cx="214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Hoiem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8628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80266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apropiați</a:t>
            </a:r>
            <a:r>
              <a:rPr lang="en-US">
                <a:latin typeface="Times New Roman"/>
                <a:cs typeface="Times New Roman"/>
              </a:rPr>
              <a:t> K-</a:t>
            </a:r>
            <a:r>
              <a:rPr lang="en-US" err="1">
                <a:latin typeface="Times New Roman"/>
                <a:cs typeface="Times New Roman"/>
              </a:rPr>
              <a:t>vecini</a:t>
            </a:r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27" name="Group 3"/>
          <p:cNvGrpSpPr>
            <a:grpSpLocks/>
          </p:cNvGrpSpPr>
          <p:nvPr/>
        </p:nvGrpSpPr>
        <p:grpSpPr bwMode="auto">
          <a:xfrm>
            <a:off x="3198813" y="2068512"/>
            <a:ext cx="3430587" cy="2973389"/>
            <a:chOff x="4875213" y="2667000"/>
            <a:chExt cx="3430587" cy="2972905"/>
          </a:xfrm>
        </p:grpSpPr>
        <p:sp>
          <p:nvSpPr>
            <p:cNvPr id="28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39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1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46"/>
          <p:cNvSpPr/>
          <p:nvPr/>
        </p:nvSpPr>
        <p:spPr>
          <a:xfrm rot="2565105">
            <a:off x="3211926" y="2665551"/>
            <a:ext cx="1626995" cy="174341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214643" y="3059274"/>
            <a:ext cx="2209800" cy="150123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TextBox 23"/>
          <p:cNvSpPr txBox="1">
            <a:spLocks noChangeArrowheads="1"/>
          </p:cNvSpPr>
          <p:nvPr/>
        </p:nvSpPr>
        <p:spPr bwMode="auto">
          <a:xfrm>
            <a:off x="3962400" y="3287712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/>
              <a:t>+</a:t>
            </a:r>
          </a:p>
        </p:txBody>
      </p:sp>
      <p:sp>
        <p:nvSpPr>
          <p:cNvPr id="50" name="TextBox 28"/>
          <p:cNvSpPr txBox="1">
            <a:spLocks noChangeArrowheads="1"/>
          </p:cNvSpPr>
          <p:nvPr/>
        </p:nvSpPr>
        <p:spPr bwMode="auto">
          <a:xfrm>
            <a:off x="5091113" y="3744912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62872" y="6573131"/>
            <a:ext cx="214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Hoiem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550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>
          <a:xfrm>
            <a:off x="457200" y="107878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Clasificatorul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liniar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95234" name="Content Placeholder 2"/>
          <p:cNvSpPr>
            <a:spLocks noGrp="1"/>
          </p:cNvSpPr>
          <p:nvPr>
            <p:ph idx="1"/>
          </p:nvPr>
        </p:nvSpPr>
        <p:spPr>
          <a:xfrm>
            <a:off x="282236" y="1600200"/>
            <a:ext cx="8861764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800" err="1">
                <a:latin typeface="Times New Roman"/>
                <a:cs typeface="Times New Roman"/>
              </a:rPr>
              <a:t>Găseşte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hiperplanul</a:t>
            </a:r>
            <a:r>
              <a:rPr lang="en-US" sz="2800">
                <a:latin typeface="Times New Roman"/>
                <a:cs typeface="Times New Roman"/>
              </a:rPr>
              <a:t> care </a:t>
            </a:r>
            <a:r>
              <a:rPr lang="en-US" sz="2800" err="1">
                <a:latin typeface="Times New Roman"/>
                <a:cs typeface="Times New Roman"/>
              </a:rPr>
              <a:t>separă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exemplele</a:t>
            </a:r>
            <a:r>
              <a:rPr lang="en-US" sz="2800">
                <a:latin typeface="Times New Roman"/>
                <a:cs typeface="Times New Roman"/>
              </a:rPr>
              <a:t> din </a:t>
            </a:r>
            <a:r>
              <a:rPr lang="en-US" sz="2800" err="1">
                <a:latin typeface="Times New Roman"/>
                <a:cs typeface="Times New Roman"/>
              </a:rPr>
              <a:t>clase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diferite</a:t>
            </a:r>
            <a:r>
              <a:rPr lang="en-US">
                <a:latin typeface="Times New Roman"/>
                <a:cs typeface="Times New Roman"/>
              </a:rPr>
              <a:t>	</a:t>
            </a:r>
          </a:p>
        </p:txBody>
      </p:sp>
      <p:grpSp>
        <p:nvGrpSpPr>
          <p:cNvPr id="95235" name="Group 14"/>
          <p:cNvGrpSpPr>
            <a:grpSpLocks/>
          </p:cNvGrpSpPr>
          <p:nvPr/>
        </p:nvGrpSpPr>
        <p:grpSpPr bwMode="auto">
          <a:xfrm>
            <a:off x="2741613" y="3200400"/>
            <a:ext cx="3430587" cy="2973389"/>
            <a:chOff x="4875213" y="2667000"/>
            <a:chExt cx="3430587" cy="2972905"/>
          </a:xfrm>
        </p:grpSpPr>
        <p:sp>
          <p:nvSpPr>
            <p:cNvPr id="95246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95247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95248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95249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95250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95251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95252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95253" name="TextBox 11"/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95254" name="TextBox 12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95255" name="TextBox 13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95256" name="TextBox 14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95257" name="TextBox 15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95258" name="TextBox 16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/>
          <p:nvPr/>
        </p:nvCxnSpPr>
        <p:spPr>
          <a:xfrm>
            <a:off x="2133600" y="4038600"/>
            <a:ext cx="5943600" cy="2133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 rot="17425660">
            <a:off x="5618163" y="4838700"/>
            <a:ext cx="639762" cy="3444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546465">
            <a:off x="5356225" y="5564188"/>
            <a:ext cx="638175" cy="3460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52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24400"/>
            <a:ext cx="12382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76600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867400"/>
            <a:ext cx="12954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105400" y="3657600"/>
            <a:ext cx="25463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f(                  )&gt;0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569075" y="4876800"/>
            <a:ext cx="22685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f(               )&gt;0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733800" y="6019800"/>
            <a:ext cx="22685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f(               )&lt;0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762000" y="3505200"/>
            <a:ext cx="1600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i="1"/>
              <a:t>f</a:t>
            </a:r>
            <a:r>
              <a:rPr lang="en-US"/>
              <a:t>(</a:t>
            </a:r>
            <a:r>
              <a:rPr lang="en-US" b="1"/>
              <a:t>x</a:t>
            </a:r>
            <a:r>
              <a:rPr lang="en-US"/>
              <a:t>)</a:t>
            </a:r>
            <a:r>
              <a:rPr lang="en-US" i="1"/>
              <a:t> = </a:t>
            </a:r>
            <a:r>
              <a:rPr lang="en-US" b="1" err="1"/>
              <a:t>w</a:t>
            </a:r>
            <a:r>
              <a:rPr lang="en-US" b="1" baseline="30000" err="1"/>
              <a:t>T</a:t>
            </a:r>
            <a:r>
              <a:rPr lang="en-US" b="1" err="1"/>
              <a:t>x</a:t>
            </a:r>
            <a:r>
              <a:rPr lang="en-US" b="1"/>
              <a:t> </a:t>
            </a:r>
            <a:r>
              <a:rPr lang="en-US"/>
              <a:t>+ </a:t>
            </a:r>
            <a:r>
              <a:rPr lang="en-US" i="1"/>
              <a:t>b</a:t>
            </a:r>
            <a:endParaRPr lang="en-US" b="1"/>
          </a:p>
        </p:txBody>
      </p:sp>
      <p:sp>
        <p:nvSpPr>
          <p:cNvPr id="32" name="TextBox 31"/>
          <p:cNvSpPr txBox="1"/>
          <p:nvPr/>
        </p:nvSpPr>
        <p:spPr>
          <a:xfrm>
            <a:off x="7162872" y="6573131"/>
            <a:ext cx="214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D. </a:t>
            </a:r>
            <a:r>
              <a:rPr lang="en-US" sz="1200" err="1"/>
              <a:t>Hoiem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247605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Tabla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joc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A text on a white background&#10;&#10;Description automatically generated">
            <a:extLst>
              <a:ext uri="{FF2B5EF4-FFF2-40B4-BE49-F238E27FC236}">
                <a16:creationId xmlns:a16="http://schemas.microsoft.com/office/drawing/2014/main" id="{8A6412E2-FE14-2D61-CC70-1A9EFDB3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7" y="1011060"/>
            <a:ext cx="6985000" cy="2781300"/>
          </a:xfrm>
          <a:prstGeom prst="rect">
            <a:avLst/>
          </a:prstGeom>
        </p:spPr>
      </p:pic>
      <p:pic>
        <p:nvPicPr>
          <p:cNvPr id="5" name="Picture 4" descr="A blue and white square puzzle on a wooden surface&#10;&#10;Description automatically generated">
            <a:extLst>
              <a:ext uri="{FF2B5EF4-FFF2-40B4-BE49-F238E27FC236}">
                <a16:creationId xmlns:a16="http://schemas.microsoft.com/office/drawing/2014/main" id="{CF93C69D-0DB9-281C-1026-63C4D62E8B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502" t="2996" r="7325" b="5621"/>
          <a:stretch/>
        </p:blipFill>
        <p:spPr>
          <a:xfrm rot="5400000">
            <a:off x="3218738" y="3506606"/>
            <a:ext cx="3474168" cy="36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87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18084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Marginea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clasificare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983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85900"/>
            <a:ext cx="8648700" cy="5029200"/>
          </a:xfrm>
        </p:spPr>
        <p:txBody>
          <a:bodyPr/>
          <a:lstStyle/>
          <a:p>
            <a:r>
              <a:rPr lang="en-US" sz="2200" err="1">
                <a:latin typeface="Times New Roman"/>
                <a:cs typeface="Times New Roman"/>
              </a:rPr>
              <a:t>Distanța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dintre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examplul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b="1">
                <a:latin typeface="Times New Roman"/>
                <a:cs typeface="Times New Roman"/>
              </a:rPr>
              <a:t>x</a:t>
            </a:r>
            <a:r>
              <a:rPr lang="en-US" sz="2200" i="1" baseline="-25000">
                <a:latin typeface="Times New Roman"/>
                <a:cs typeface="Times New Roman"/>
              </a:rPr>
              <a:t>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si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hiperplanul</a:t>
            </a:r>
            <a:r>
              <a:rPr lang="en-US" sz="2200">
                <a:latin typeface="Times New Roman"/>
                <a:cs typeface="Times New Roman"/>
              </a:rPr>
              <a:t> de </a:t>
            </a:r>
            <a:r>
              <a:rPr lang="en-US" sz="2200" err="1">
                <a:latin typeface="Times New Roman"/>
                <a:cs typeface="Times New Roman"/>
              </a:rPr>
              <a:t>separare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este</a:t>
            </a:r>
            <a:r>
              <a:rPr lang="en-US" sz="2200">
                <a:latin typeface="Times New Roman"/>
                <a:cs typeface="Times New Roman"/>
              </a:rPr>
              <a:t> </a:t>
            </a:r>
          </a:p>
          <a:p>
            <a:r>
              <a:rPr lang="en-US" sz="2200" err="1">
                <a:latin typeface="Times New Roman"/>
                <a:cs typeface="Times New Roman"/>
              </a:rPr>
              <a:t>Examplele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cele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mai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aproape</a:t>
            </a:r>
            <a:r>
              <a:rPr lang="en-US" sz="2200">
                <a:latin typeface="Times New Roman"/>
                <a:cs typeface="Times New Roman"/>
              </a:rPr>
              <a:t> de </a:t>
            </a:r>
            <a:r>
              <a:rPr lang="en-US" sz="2200" err="1">
                <a:latin typeface="Times New Roman"/>
                <a:cs typeface="Times New Roman"/>
              </a:rPr>
              <a:t>hiperplan</a:t>
            </a:r>
            <a:r>
              <a:rPr lang="en-US" sz="2200">
                <a:latin typeface="Times New Roman"/>
                <a:cs typeface="Times New Roman"/>
              </a:rPr>
              <a:t> se </a:t>
            </a:r>
            <a:r>
              <a:rPr lang="en-US" sz="2200" err="1">
                <a:latin typeface="Times New Roman"/>
                <a:cs typeface="Times New Roman"/>
              </a:rPr>
              <a:t>numesc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b="1" i="1" err="1">
                <a:latin typeface="Times New Roman"/>
                <a:cs typeface="Times New Roman"/>
              </a:rPr>
              <a:t>vectori</a:t>
            </a:r>
            <a:r>
              <a:rPr lang="en-US" sz="2200" b="1" i="1">
                <a:latin typeface="Times New Roman"/>
                <a:cs typeface="Times New Roman"/>
              </a:rPr>
              <a:t> </a:t>
            </a:r>
            <a:r>
              <a:rPr lang="en-US" sz="2200" b="1" i="1" err="1">
                <a:latin typeface="Times New Roman"/>
                <a:cs typeface="Times New Roman"/>
              </a:rPr>
              <a:t>suport</a:t>
            </a:r>
            <a:r>
              <a:rPr lang="en-US" sz="2200">
                <a:latin typeface="Times New Roman"/>
                <a:cs typeface="Times New Roman"/>
              </a:rPr>
              <a:t>. </a:t>
            </a:r>
          </a:p>
          <a:p>
            <a:r>
              <a:rPr lang="en-US" sz="2200" b="1" i="1" err="1">
                <a:latin typeface="Times New Roman"/>
                <a:cs typeface="Times New Roman"/>
              </a:rPr>
              <a:t>Marginea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l-GR" sz="2200" i="1">
                <a:latin typeface="Times New Roman"/>
                <a:cs typeface="Times New Roman"/>
              </a:rPr>
              <a:t>ρ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dintre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cele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două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clase</a:t>
            </a:r>
            <a:r>
              <a:rPr lang="en-US" sz="2200">
                <a:latin typeface="Times New Roman"/>
                <a:cs typeface="Times New Roman"/>
              </a:rPr>
              <a:t> = </a:t>
            </a:r>
            <a:r>
              <a:rPr lang="en-US" sz="2200" err="1">
                <a:latin typeface="Times New Roman"/>
                <a:cs typeface="Times New Roman"/>
              </a:rPr>
              <a:t>distanța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dintre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vectorii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suport</a:t>
            </a:r>
            <a:r>
              <a:rPr lang="en-US" sz="2200">
                <a:latin typeface="Times New Roman"/>
                <a:cs typeface="Times New Roman"/>
              </a:rPr>
              <a:t>.</a:t>
            </a:r>
          </a:p>
          <a:p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207876" name="Line 4"/>
          <p:cNvSpPr>
            <a:spLocks noChangeShapeType="1"/>
          </p:cNvSpPr>
          <p:nvPr/>
        </p:nvSpPr>
        <p:spPr bwMode="auto">
          <a:xfrm flipV="1">
            <a:off x="2663825" y="334010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7877" name="Line 5"/>
          <p:cNvSpPr>
            <a:spLocks noChangeShapeType="1"/>
          </p:cNvSpPr>
          <p:nvPr/>
        </p:nvSpPr>
        <p:spPr bwMode="auto">
          <a:xfrm flipV="1">
            <a:off x="2528888" y="626586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7878" name="AutoShape 6"/>
          <p:cNvSpPr>
            <a:spLocks noChangeArrowheads="1"/>
          </p:cNvSpPr>
          <p:nvPr/>
        </p:nvSpPr>
        <p:spPr bwMode="auto">
          <a:xfrm>
            <a:off x="3703638" y="40957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79" name="AutoShape 7"/>
          <p:cNvSpPr>
            <a:spLocks noChangeArrowheads="1"/>
          </p:cNvSpPr>
          <p:nvPr/>
        </p:nvSpPr>
        <p:spPr bwMode="auto">
          <a:xfrm>
            <a:off x="3128963" y="4452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80" name="AutoShape 8"/>
          <p:cNvSpPr>
            <a:spLocks noChangeArrowheads="1"/>
          </p:cNvSpPr>
          <p:nvPr/>
        </p:nvSpPr>
        <p:spPr bwMode="auto">
          <a:xfrm>
            <a:off x="3281363" y="49990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81" name="AutoShape 9"/>
          <p:cNvSpPr>
            <a:spLocks noChangeArrowheads="1"/>
          </p:cNvSpPr>
          <p:nvPr/>
        </p:nvSpPr>
        <p:spPr bwMode="auto">
          <a:xfrm>
            <a:off x="2900363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82" name="AutoShape 10"/>
          <p:cNvSpPr>
            <a:spLocks noChangeArrowheads="1"/>
          </p:cNvSpPr>
          <p:nvPr/>
        </p:nvSpPr>
        <p:spPr bwMode="auto">
          <a:xfrm>
            <a:off x="3433763" y="38560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83" name="AutoShape 11"/>
          <p:cNvSpPr>
            <a:spLocks noChangeArrowheads="1"/>
          </p:cNvSpPr>
          <p:nvPr/>
        </p:nvSpPr>
        <p:spPr bwMode="auto">
          <a:xfrm>
            <a:off x="2900363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84" name="AutoShape 12"/>
          <p:cNvSpPr>
            <a:spLocks noChangeArrowheads="1"/>
          </p:cNvSpPr>
          <p:nvPr/>
        </p:nvSpPr>
        <p:spPr bwMode="auto">
          <a:xfrm>
            <a:off x="3052763" y="4922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85" name="AutoShape 13"/>
          <p:cNvSpPr>
            <a:spLocks noChangeArrowheads="1"/>
          </p:cNvSpPr>
          <p:nvPr/>
        </p:nvSpPr>
        <p:spPr bwMode="auto">
          <a:xfrm>
            <a:off x="3814763" y="4541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86" name="AutoShape 14"/>
          <p:cNvSpPr>
            <a:spLocks noChangeArrowheads="1"/>
          </p:cNvSpPr>
          <p:nvPr/>
        </p:nvSpPr>
        <p:spPr bwMode="auto">
          <a:xfrm>
            <a:off x="4716463" y="452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87" name="AutoShape 15"/>
          <p:cNvSpPr>
            <a:spLocks noChangeArrowheads="1"/>
          </p:cNvSpPr>
          <p:nvPr/>
        </p:nvSpPr>
        <p:spPr bwMode="auto">
          <a:xfrm>
            <a:off x="4348163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88" name="AutoShape 16"/>
          <p:cNvSpPr>
            <a:spLocks noChangeArrowheads="1"/>
          </p:cNvSpPr>
          <p:nvPr/>
        </p:nvSpPr>
        <p:spPr bwMode="auto">
          <a:xfrm>
            <a:off x="5338763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89" name="AutoShape 17"/>
          <p:cNvSpPr>
            <a:spLocks noChangeArrowheads="1"/>
          </p:cNvSpPr>
          <p:nvPr/>
        </p:nvSpPr>
        <p:spPr bwMode="auto">
          <a:xfrm>
            <a:off x="4030663" y="5976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90" name="AutoShape 18"/>
          <p:cNvSpPr>
            <a:spLocks noChangeArrowheads="1"/>
          </p:cNvSpPr>
          <p:nvPr/>
        </p:nvSpPr>
        <p:spPr bwMode="auto">
          <a:xfrm>
            <a:off x="4652963" y="4846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91" name="AutoShape 19"/>
          <p:cNvSpPr>
            <a:spLocks noChangeArrowheads="1"/>
          </p:cNvSpPr>
          <p:nvPr/>
        </p:nvSpPr>
        <p:spPr bwMode="auto">
          <a:xfrm>
            <a:off x="4084638" y="53403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92" name="AutoShape 20"/>
          <p:cNvSpPr>
            <a:spLocks noChangeArrowheads="1"/>
          </p:cNvSpPr>
          <p:nvPr/>
        </p:nvSpPr>
        <p:spPr bwMode="auto">
          <a:xfrm>
            <a:off x="4729163" y="5684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93" name="AutoShape 21"/>
          <p:cNvSpPr>
            <a:spLocks noChangeArrowheads="1"/>
          </p:cNvSpPr>
          <p:nvPr/>
        </p:nvSpPr>
        <p:spPr bwMode="auto">
          <a:xfrm>
            <a:off x="5414963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95" name="AutoShape 23"/>
          <p:cNvSpPr>
            <a:spLocks noChangeArrowheads="1"/>
          </p:cNvSpPr>
          <p:nvPr/>
        </p:nvSpPr>
        <p:spPr bwMode="auto">
          <a:xfrm>
            <a:off x="3900488" y="32575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96" name="AutoShape 24"/>
          <p:cNvSpPr>
            <a:spLocks noChangeArrowheads="1"/>
          </p:cNvSpPr>
          <p:nvPr/>
        </p:nvSpPr>
        <p:spPr bwMode="auto">
          <a:xfrm>
            <a:off x="4510088" y="33337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97" name="AutoShape 25"/>
          <p:cNvSpPr>
            <a:spLocks noChangeArrowheads="1"/>
          </p:cNvSpPr>
          <p:nvPr/>
        </p:nvSpPr>
        <p:spPr bwMode="auto">
          <a:xfrm>
            <a:off x="5576888" y="40957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898" name="Line 26"/>
          <p:cNvSpPr>
            <a:spLocks noChangeShapeType="1"/>
          </p:cNvSpPr>
          <p:nvPr/>
        </p:nvSpPr>
        <p:spPr bwMode="auto">
          <a:xfrm flipV="1">
            <a:off x="3128963" y="325755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7905" name="Line 33"/>
          <p:cNvSpPr>
            <a:spLocks noChangeShapeType="1"/>
          </p:cNvSpPr>
          <p:nvPr/>
        </p:nvSpPr>
        <p:spPr bwMode="auto">
          <a:xfrm>
            <a:off x="3981450" y="3340100"/>
            <a:ext cx="762000" cy="615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7906" name="Line 34"/>
          <p:cNvSpPr>
            <a:spLocks noChangeShapeType="1"/>
          </p:cNvSpPr>
          <p:nvPr/>
        </p:nvSpPr>
        <p:spPr bwMode="auto">
          <a:xfrm flipH="1" flipV="1">
            <a:off x="4464050" y="4362450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98331" name="Object 36"/>
          <p:cNvGraphicFramePr>
            <a:graphicFrameLocks noChangeAspect="1"/>
          </p:cNvGraphicFramePr>
          <p:nvPr/>
        </p:nvGraphicFramePr>
        <p:xfrm>
          <a:off x="7452615" y="1365250"/>
          <a:ext cx="12604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447" imgH="469696" progId="Equation.3">
                  <p:embed/>
                </p:oleObj>
              </mc:Choice>
              <mc:Fallback>
                <p:oleObj name="Equation" r:id="rId3" imgW="812447" imgH="469696" progId="Equation.3">
                  <p:embed/>
                  <p:pic>
                    <p:nvPicPr>
                      <p:cNvPr id="98331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615" y="1365250"/>
                        <a:ext cx="12604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909" name="Text Box 37"/>
          <p:cNvSpPr txBox="1">
            <a:spLocks noChangeArrowheads="1"/>
          </p:cNvSpPr>
          <p:nvPr/>
        </p:nvSpPr>
        <p:spPr bwMode="auto">
          <a:xfrm>
            <a:off x="4086225" y="3476625"/>
            <a:ext cx="495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i="1"/>
              <a:t>r</a:t>
            </a:r>
          </a:p>
        </p:txBody>
      </p:sp>
      <p:sp>
        <p:nvSpPr>
          <p:cNvPr id="207910" name="Oval 38"/>
          <p:cNvSpPr>
            <a:spLocks noChangeArrowheads="1"/>
          </p:cNvSpPr>
          <p:nvPr/>
        </p:nvSpPr>
        <p:spPr bwMode="auto">
          <a:xfrm>
            <a:off x="3740150" y="447675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911" name="Oval 39"/>
          <p:cNvSpPr>
            <a:spLocks noChangeArrowheads="1"/>
          </p:cNvSpPr>
          <p:nvPr/>
        </p:nvSpPr>
        <p:spPr bwMode="auto">
          <a:xfrm>
            <a:off x="4013200" y="527208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912" name="Oval 40"/>
          <p:cNvSpPr>
            <a:spLocks noChangeArrowheads="1"/>
          </p:cNvSpPr>
          <p:nvPr/>
        </p:nvSpPr>
        <p:spPr bwMode="auto">
          <a:xfrm>
            <a:off x="4646613" y="445928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913" name="Line 41"/>
          <p:cNvSpPr>
            <a:spLocks noChangeShapeType="1"/>
          </p:cNvSpPr>
          <p:nvPr/>
        </p:nvSpPr>
        <p:spPr bwMode="auto">
          <a:xfrm flipH="1" flipV="1">
            <a:off x="3840163" y="5176838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7914" name="Line 42"/>
          <p:cNvSpPr>
            <a:spLocks noChangeShapeType="1"/>
          </p:cNvSpPr>
          <p:nvPr/>
        </p:nvSpPr>
        <p:spPr bwMode="auto">
          <a:xfrm flipH="1" flipV="1">
            <a:off x="3892550" y="4614863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7915" name="Line 43"/>
          <p:cNvSpPr>
            <a:spLocks noChangeShapeType="1"/>
          </p:cNvSpPr>
          <p:nvPr/>
        </p:nvSpPr>
        <p:spPr bwMode="auto">
          <a:xfrm flipV="1">
            <a:off x="3567113" y="3438525"/>
            <a:ext cx="2009775" cy="26939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7916" name="Line 44"/>
          <p:cNvSpPr>
            <a:spLocks noChangeShapeType="1"/>
          </p:cNvSpPr>
          <p:nvPr/>
        </p:nvSpPr>
        <p:spPr bwMode="auto">
          <a:xfrm flipV="1">
            <a:off x="2919413" y="3076575"/>
            <a:ext cx="2066925" cy="2770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7917" name="Line 45"/>
          <p:cNvSpPr>
            <a:spLocks noChangeShapeType="1"/>
          </p:cNvSpPr>
          <p:nvPr/>
        </p:nvSpPr>
        <p:spPr bwMode="auto">
          <a:xfrm>
            <a:off x="4933950" y="3143250"/>
            <a:ext cx="552450" cy="419100"/>
          </a:xfrm>
          <a:prstGeom prst="line">
            <a:avLst/>
          </a:prstGeom>
          <a:noFill/>
          <a:ln w="9525">
            <a:solidFill>
              <a:srgbClr val="3399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7918" name="Text Box 46"/>
          <p:cNvSpPr txBox="1">
            <a:spLocks noChangeArrowheads="1"/>
          </p:cNvSpPr>
          <p:nvPr/>
        </p:nvSpPr>
        <p:spPr bwMode="auto">
          <a:xfrm>
            <a:off x="5010150" y="2819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l-GR" i="1"/>
              <a:t>ρ</a:t>
            </a:r>
            <a:endParaRPr lang="en-US" i="1"/>
          </a:p>
        </p:txBody>
      </p:sp>
      <p:sp>
        <p:nvSpPr>
          <p:cNvPr id="39" name="Text Box 46"/>
          <p:cNvSpPr txBox="1">
            <a:spLocks noChangeArrowheads="1"/>
          </p:cNvSpPr>
          <p:nvPr/>
        </p:nvSpPr>
        <p:spPr bwMode="auto">
          <a:xfrm>
            <a:off x="2905890" y="5807162"/>
            <a:ext cx="3754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o-RO" i="1"/>
              <a:t>w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39370127"/>
      </p:ext>
    </p:extLst>
  </p:cSld>
  <p:clrMapOvr>
    <a:masterClrMapping/>
  </p:clrMapOvr>
  <p:transition advTm="349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910" grpId="0" animBg="1"/>
      <p:bldP spid="207911" grpId="0" animBg="1"/>
      <p:bldP spid="2079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>
          <a:xfrm>
            <a:off x="482276" y="30912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Clasificatorul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margine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maximă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003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5029200"/>
          </a:xfrm>
        </p:spPr>
        <p:txBody>
          <a:bodyPr/>
          <a:lstStyle/>
          <a:p>
            <a:r>
              <a:rPr lang="en-US" sz="2400" err="1">
                <a:latin typeface="Times New Roman"/>
                <a:cs typeface="Times New Roman"/>
              </a:rPr>
              <a:t>Numai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vectorii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suport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contează</a:t>
            </a:r>
            <a:r>
              <a:rPr lang="en-US" sz="2400">
                <a:latin typeface="Times New Roman"/>
                <a:cs typeface="Times New Roman"/>
              </a:rPr>
              <a:t>; </a:t>
            </a:r>
            <a:r>
              <a:rPr lang="en-US" sz="2400" err="1">
                <a:latin typeface="Times New Roman"/>
                <a:cs typeface="Times New Roman"/>
              </a:rPr>
              <a:t>celelalte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exemple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învățare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sunt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ignorate</a:t>
            </a:r>
            <a:r>
              <a:rPr lang="en-US" sz="2400">
                <a:latin typeface="Times New Roman"/>
                <a:cs typeface="Times New Roman"/>
              </a:rPr>
              <a:t>.</a:t>
            </a:r>
          </a:p>
          <a:p>
            <a:r>
              <a:rPr lang="en-US" sz="2400" err="1">
                <a:latin typeface="Times New Roman"/>
                <a:cs typeface="Times New Roman"/>
              </a:rPr>
              <a:t>Găseste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clasificatorul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care </a:t>
            </a:r>
            <a:r>
              <a:rPr lang="en-US" sz="2400" b="1" i="1" err="1">
                <a:latin typeface="Times New Roman"/>
                <a:cs typeface="Times New Roman"/>
              </a:rPr>
              <a:t>marginea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l-GR" sz="2400" i="1">
                <a:latin typeface="Times New Roman"/>
                <a:cs typeface="Times New Roman"/>
              </a:rPr>
              <a:t>ρ</a:t>
            </a:r>
            <a:r>
              <a:rPr lang="ro-RO" sz="2400" i="1">
                <a:latin typeface="Times New Roman"/>
                <a:cs typeface="Times New Roman"/>
              </a:rPr>
              <a:t> e maximă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209950" name="Line 30"/>
          <p:cNvSpPr>
            <a:spLocks noChangeShapeType="1"/>
          </p:cNvSpPr>
          <p:nvPr/>
        </p:nvSpPr>
        <p:spPr bwMode="auto">
          <a:xfrm flipV="1">
            <a:off x="2663825" y="334010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 flipV="1">
            <a:off x="2528888" y="626586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9952" name="AutoShape 32"/>
          <p:cNvSpPr>
            <a:spLocks noChangeArrowheads="1"/>
          </p:cNvSpPr>
          <p:nvPr/>
        </p:nvSpPr>
        <p:spPr bwMode="auto">
          <a:xfrm>
            <a:off x="3703638" y="40957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53" name="AutoShape 33"/>
          <p:cNvSpPr>
            <a:spLocks noChangeArrowheads="1"/>
          </p:cNvSpPr>
          <p:nvPr/>
        </p:nvSpPr>
        <p:spPr bwMode="auto">
          <a:xfrm>
            <a:off x="3128963" y="4452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54" name="AutoShape 34"/>
          <p:cNvSpPr>
            <a:spLocks noChangeArrowheads="1"/>
          </p:cNvSpPr>
          <p:nvPr/>
        </p:nvSpPr>
        <p:spPr bwMode="auto">
          <a:xfrm>
            <a:off x="3281363" y="49990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55" name="AutoShape 35"/>
          <p:cNvSpPr>
            <a:spLocks noChangeArrowheads="1"/>
          </p:cNvSpPr>
          <p:nvPr/>
        </p:nvSpPr>
        <p:spPr bwMode="auto">
          <a:xfrm>
            <a:off x="2900363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56" name="AutoShape 36"/>
          <p:cNvSpPr>
            <a:spLocks noChangeArrowheads="1"/>
          </p:cNvSpPr>
          <p:nvPr/>
        </p:nvSpPr>
        <p:spPr bwMode="auto">
          <a:xfrm>
            <a:off x="3433763" y="38560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57" name="AutoShape 37"/>
          <p:cNvSpPr>
            <a:spLocks noChangeArrowheads="1"/>
          </p:cNvSpPr>
          <p:nvPr/>
        </p:nvSpPr>
        <p:spPr bwMode="auto">
          <a:xfrm>
            <a:off x="2900363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58" name="AutoShape 38"/>
          <p:cNvSpPr>
            <a:spLocks noChangeArrowheads="1"/>
          </p:cNvSpPr>
          <p:nvPr/>
        </p:nvSpPr>
        <p:spPr bwMode="auto">
          <a:xfrm>
            <a:off x="3052763" y="4922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59" name="AutoShape 39"/>
          <p:cNvSpPr>
            <a:spLocks noChangeArrowheads="1"/>
          </p:cNvSpPr>
          <p:nvPr/>
        </p:nvSpPr>
        <p:spPr bwMode="auto">
          <a:xfrm>
            <a:off x="3814763" y="4541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60" name="AutoShape 40"/>
          <p:cNvSpPr>
            <a:spLocks noChangeArrowheads="1"/>
          </p:cNvSpPr>
          <p:nvPr/>
        </p:nvSpPr>
        <p:spPr bwMode="auto">
          <a:xfrm>
            <a:off x="4716463" y="452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61" name="AutoShape 41"/>
          <p:cNvSpPr>
            <a:spLocks noChangeArrowheads="1"/>
          </p:cNvSpPr>
          <p:nvPr/>
        </p:nvSpPr>
        <p:spPr bwMode="auto">
          <a:xfrm>
            <a:off x="4348163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62" name="AutoShape 42"/>
          <p:cNvSpPr>
            <a:spLocks noChangeArrowheads="1"/>
          </p:cNvSpPr>
          <p:nvPr/>
        </p:nvSpPr>
        <p:spPr bwMode="auto">
          <a:xfrm>
            <a:off x="5338763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63" name="AutoShape 43"/>
          <p:cNvSpPr>
            <a:spLocks noChangeArrowheads="1"/>
          </p:cNvSpPr>
          <p:nvPr/>
        </p:nvSpPr>
        <p:spPr bwMode="auto">
          <a:xfrm>
            <a:off x="4030663" y="5976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64" name="AutoShape 44"/>
          <p:cNvSpPr>
            <a:spLocks noChangeArrowheads="1"/>
          </p:cNvSpPr>
          <p:nvPr/>
        </p:nvSpPr>
        <p:spPr bwMode="auto">
          <a:xfrm>
            <a:off x="4652963" y="4846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65" name="AutoShape 45"/>
          <p:cNvSpPr>
            <a:spLocks noChangeArrowheads="1"/>
          </p:cNvSpPr>
          <p:nvPr/>
        </p:nvSpPr>
        <p:spPr bwMode="auto">
          <a:xfrm>
            <a:off x="4084638" y="53403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66" name="AutoShape 46"/>
          <p:cNvSpPr>
            <a:spLocks noChangeArrowheads="1"/>
          </p:cNvSpPr>
          <p:nvPr/>
        </p:nvSpPr>
        <p:spPr bwMode="auto">
          <a:xfrm>
            <a:off x="4729163" y="5684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67" name="AutoShape 47"/>
          <p:cNvSpPr>
            <a:spLocks noChangeArrowheads="1"/>
          </p:cNvSpPr>
          <p:nvPr/>
        </p:nvSpPr>
        <p:spPr bwMode="auto">
          <a:xfrm>
            <a:off x="5414963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68" name="AutoShape 48"/>
          <p:cNvSpPr>
            <a:spLocks noChangeArrowheads="1"/>
          </p:cNvSpPr>
          <p:nvPr/>
        </p:nvSpPr>
        <p:spPr bwMode="auto">
          <a:xfrm>
            <a:off x="3900488" y="32575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69" name="AutoShape 49"/>
          <p:cNvSpPr>
            <a:spLocks noChangeArrowheads="1"/>
          </p:cNvSpPr>
          <p:nvPr/>
        </p:nvSpPr>
        <p:spPr bwMode="auto">
          <a:xfrm>
            <a:off x="4510088" y="33337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70" name="AutoShape 50"/>
          <p:cNvSpPr>
            <a:spLocks noChangeArrowheads="1"/>
          </p:cNvSpPr>
          <p:nvPr/>
        </p:nvSpPr>
        <p:spPr bwMode="auto">
          <a:xfrm>
            <a:off x="5576888" y="40957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71" name="Line 51"/>
          <p:cNvSpPr>
            <a:spLocks noChangeShapeType="1"/>
          </p:cNvSpPr>
          <p:nvPr/>
        </p:nvSpPr>
        <p:spPr bwMode="auto">
          <a:xfrm flipV="1">
            <a:off x="3128963" y="325755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9973" name="Line 53"/>
          <p:cNvSpPr>
            <a:spLocks noChangeShapeType="1"/>
          </p:cNvSpPr>
          <p:nvPr/>
        </p:nvSpPr>
        <p:spPr bwMode="auto">
          <a:xfrm flipH="1" flipV="1">
            <a:off x="4464050" y="4362450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9975" name="Oval 55"/>
          <p:cNvSpPr>
            <a:spLocks noChangeArrowheads="1"/>
          </p:cNvSpPr>
          <p:nvPr/>
        </p:nvSpPr>
        <p:spPr bwMode="auto">
          <a:xfrm>
            <a:off x="3740150" y="447675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76" name="Oval 56"/>
          <p:cNvSpPr>
            <a:spLocks noChangeArrowheads="1"/>
          </p:cNvSpPr>
          <p:nvPr/>
        </p:nvSpPr>
        <p:spPr bwMode="auto">
          <a:xfrm>
            <a:off x="4013200" y="527208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77" name="Oval 57"/>
          <p:cNvSpPr>
            <a:spLocks noChangeArrowheads="1"/>
          </p:cNvSpPr>
          <p:nvPr/>
        </p:nvSpPr>
        <p:spPr bwMode="auto">
          <a:xfrm>
            <a:off x="4646613" y="445928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9978" name="Line 58"/>
          <p:cNvSpPr>
            <a:spLocks noChangeShapeType="1"/>
          </p:cNvSpPr>
          <p:nvPr/>
        </p:nvSpPr>
        <p:spPr bwMode="auto">
          <a:xfrm flipH="1" flipV="1">
            <a:off x="3840163" y="5176838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9979" name="Line 59"/>
          <p:cNvSpPr>
            <a:spLocks noChangeShapeType="1"/>
          </p:cNvSpPr>
          <p:nvPr/>
        </p:nvSpPr>
        <p:spPr bwMode="auto">
          <a:xfrm flipH="1" flipV="1">
            <a:off x="3892550" y="4614863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9980" name="Line 60"/>
          <p:cNvSpPr>
            <a:spLocks noChangeShapeType="1"/>
          </p:cNvSpPr>
          <p:nvPr/>
        </p:nvSpPr>
        <p:spPr bwMode="auto">
          <a:xfrm flipV="1">
            <a:off x="3567113" y="3438525"/>
            <a:ext cx="2009775" cy="26939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9981" name="Line 61"/>
          <p:cNvSpPr>
            <a:spLocks noChangeShapeType="1"/>
          </p:cNvSpPr>
          <p:nvPr/>
        </p:nvSpPr>
        <p:spPr bwMode="auto">
          <a:xfrm flipV="1">
            <a:off x="2919413" y="3076575"/>
            <a:ext cx="2066925" cy="2770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8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75" grpId="0" animBg="1"/>
      <p:bldP spid="209976" grpId="0" animBg="1"/>
      <p:bldP spid="20997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itle 1"/>
          <p:cNvSpPr>
            <a:spLocks noGrp="1"/>
          </p:cNvSpPr>
          <p:nvPr>
            <p:ph type="title"/>
          </p:nvPr>
        </p:nvSpPr>
        <p:spPr>
          <a:xfrm>
            <a:off x="-218096" y="2754104"/>
            <a:ext cx="9583400" cy="1143000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Times New Roman"/>
                <a:cs typeface="Times New Roman"/>
              </a:rPr>
              <a:t>Localizarea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obiectelor</a:t>
            </a:r>
            <a:r>
              <a:rPr lang="en-US">
                <a:latin typeface="Times New Roman"/>
                <a:cs typeface="Times New Roman"/>
              </a:rPr>
              <a:t>  la </a:t>
            </a:r>
            <a:r>
              <a:rPr lang="en-US" err="1">
                <a:latin typeface="Times New Roman"/>
                <a:cs typeface="Times New Roman"/>
              </a:rPr>
              <a:t>nivel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fereastră</a:t>
            </a:r>
            <a:r>
              <a:rPr lang="en-US">
                <a:latin typeface="Times New Roman"/>
                <a:cs typeface="Times New Roman"/>
              </a:rPr>
              <a:t>:</a:t>
            </a:r>
            <a:br>
              <a:rPr lang="en-US">
                <a:latin typeface="Times New Roman"/>
                <a:cs typeface="Times New Roman"/>
              </a:rPr>
            </a:br>
            <a:r>
              <a:rPr lang="en-US" err="1">
                <a:latin typeface="Times New Roman"/>
                <a:cs typeface="Times New Roman"/>
              </a:rPr>
              <a:t>metoda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glisante</a:t>
            </a:r>
            <a:r>
              <a:rPr lang="en-US">
                <a:latin typeface="Times New Roman"/>
                <a:cs typeface="Times New Roman"/>
              </a:rPr>
              <a:t> (sliding-window)</a:t>
            </a:r>
          </a:p>
        </p:txBody>
      </p:sp>
    </p:spTree>
    <p:extLst>
      <p:ext uri="{BB962C8B-B14F-4D97-AF65-F5344CB8AC3E}">
        <p14:creationId xmlns:p14="http://schemas.microsoft.com/office/powerpoint/2010/main" val="1957900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Recunoaşterea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claselor</a:t>
            </a:r>
            <a:r>
              <a:rPr lang="en-US" sz="4000">
                <a:latin typeface="Times New Roman"/>
                <a:cs typeface="Times New Roman"/>
              </a:rPr>
              <a:t> de </a:t>
            </a:r>
            <a:r>
              <a:rPr lang="en-US" sz="4000" err="1">
                <a:latin typeface="Times New Roman"/>
                <a:cs typeface="Times New Roman"/>
              </a:rPr>
              <a:t>obiecte</a:t>
            </a:r>
            <a:br>
              <a:rPr lang="en-US" sz="4000">
                <a:latin typeface="Times New Roman"/>
                <a:cs typeface="Times New Roman"/>
              </a:rPr>
            </a:br>
            <a:r>
              <a:rPr lang="en-US" sz="4000">
                <a:latin typeface="Times New Roman"/>
                <a:cs typeface="Times New Roman"/>
              </a:rPr>
              <a:t>la </a:t>
            </a:r>
            <a:r>
              <a:rPr lang="en-US" sz="4000" err="1">
                <a:latin typeface="Times New Roman"/>
                <a:cs typeface="Times New Roman"/>
              </a:rPr>
              <a:t>nivel</a:t>
            </a:r>
            <a:r>
              <a:rPr lang="en-US" sz="4000">
                <a:latin typeface="Times New Roman"/>
                <a:cs typeface="Times New Roman"/>
              </a:rPr>
              <a:t> generic</a:t>
            </a:r>
          </a:p>
        </p:txBody>
      </p:sp>
      <p:grpSp>
        <p:nvGrpSpPr>
          <p:cNvPr id="34819" name="Group 4"/>
          <p:cNvGrpSpPr>
            <a:grpSpLocks/>
          </p:cNvGrpSpPr>
          <p:nvPr/>
        </p:nvGrpSpPr>
        <p:grpSpPr bwMode="auto">
          <a:xfrm>
            <a:off x="1219200" y="2220800"/>
            <a:ext cx="6794500" cy="3292475"/>
            <a:chOff x="872" y="1039"/>
            <a:chExt cx="3680" cy="1663"/>
          </a:xfrm>
        </p:grpSpPr>
        <p:pic>
          <p:nvPicPr>
            <p:cNvPr id="348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" y="1039"/>
              <a:ext cx="1048" cy="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1920"/>
              <a:ext cx="1036" cy="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968"/>
              <a:ext cx="1047" cy="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3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" y="1042"/>
              <a:ext cx="1036" cy="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4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" y="1044"/>
              <a:ext cx="1065" cy="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866777" y="5784705"/>
            <a:ext cx="7146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err="1">
                <a:latin typeface="Times New Roman"/>
                <a:cs typeface="Times New Roman"/>
              </a:rPr>
              <a:t>Vrem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să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recuno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ştem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toate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instanțierile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unei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clase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obiecte</a:t>
            </a:r>
            <a:endParaRPr lang="en-US" sz="22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Clasificare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– DA/NU.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Localizare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– UNDE?</a:t>
            </a:r>
            <a:endParaRPr lang="en-US" sz="220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20585" y="2940716"/>
            <a:ext cx="719353" cy="3552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35665" y="2897743"/>
            <a:ext cx="719353" cy="3552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18609" y="2817705"/>
            <a:ext cx="392275" cy="3006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80331" y="2884561"/>
            <a:ext cx="392275" cy="3006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81938" y="4663655"/>
            <a:ext cx="597312" cy="43853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18609" y="4776897"/>
            <a:ext cx="597312" cy="43853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56771" y="4639139"/>
            <a:ext cx="278721" cy="27611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41357" y="4638842"/>
            <a:ext cx="142774" cy="27611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14590" y="4525600"/>
            <a:ext cx="432724" cy="27611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78622" y="4840346"/>
            <a:ext cx="432724" cy="62780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78621" y="4722617"/>
            <a:ext cx="432724" cy="37957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71739" y="4638842"/>
            <a:ext cx="432724" cy="19448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mes New Roman"/>
                <a:cs typeface="Times New Roman"/>
              </a:rPr>
              <a:t>Slide </a:t>
            </a:r>
            <a:r>
              <a:rPr lang="en-US" sz="1200" err="1">
                <a:latin typeface="Times New Roman"/>
                <a:cs typeface="Times New Roman"/>
              </a:rPr>
              <a:t>adaptat</a:t>
            </a:r>
            <a:r>
              <a:rPr lang="en-US" sz="1200">
                <a:latin typeface="Times New Roman"/>
                <a:cs typeface="Times New Roman"/>
              </a:rPr>
              <a:t> </a:t>
            </a:r>
            <a:r>
              <a:rPr lang="en-US" sz="1200" err="1">
                <a:latin typeface="Times New Roman"/>
                <a:cs typeface="Times New Roman"/>
              </a:rPr>
              <a:t>după</a:t>
            </a:r>
            <a:r>
              <a:rPr lang="en-US" sz="1200">
                <a:latin typeface="Times New Roman"/>
                <a:cs typeface="Times New Roman"/>
              </a:rPr>
              <a:t> K. </a:t>
            </a:r>
            <a:r>
              <a:rPr lang="en-US" sz="1200" err="1">
                <a:latin typeface="Times New Roman"/>
                <a:cs typeface="Times New Roman"/>
              </a:rPr>
              <a:t>Grauman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41357" y="1426872"/>
            <a:ext cx="296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latin typeface="Times New Roman"/>
                <a:cs typeface="Times New Roman"/>
              </a:rPr>
              <a:t>Maşină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58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ine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54" y="2285009"/>
            <a:ext cx="2909676" cy="1729807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caine3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9" y="2285009"/>
            <a:ext cx="2996210" cy="1729807"/>
          </a:xfrm>
          <a:prstGeom prst="rect">
            <a:avLst/>
          </a:prstGeom>
          <a:ln>
            <a:noFill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85800" y="762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Recunoaşterea claselor de obiecte</a:t>
            </a:r>
            <a:br>
              <a:rPr lang="en-US" sz="4000">
                <a:latin typeface="Times New Roman"/>
                <a:cs typeface="Times New Roman"/>
              </a:rPr>
            </a:br>
            <a:r>
              <a:rPr lang="en-US" sz="4000">
                <a:latin typeface="Times New Roman"/>
                <a:cs typeface="Times New Roman"/>
              </a:rPr>
              <a:t>la nivel generic</a:t>
            </a:r>
          </a:p>
        </p:txBody>
      </p:sp>
      <p:pic>
        <p:nvPicPr>
          <p:cNvPr id="10" name="Picture 9" descr="caine4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9" y="4286076"/>
            <a:ext cx="2996209" cy="1968628"/>
          </a:xfrm>
          <a:prstGeom prst="rect">
            <a:avLst/>
          </a:prstGeom>
        </p:spPr>
      </p:pic>
      <p:pic>
        <p:nvPicPr>
          <p:cNvPr id="11" name="Picture 10" descr="caine5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54" y="4286076"/>
            <a:ext cx="2909676" cy="20335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41357" y="1426872"/>
            <a:ext cx="487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latin typeface="Times New Roman"/>
                <a:cs typeface="Times New Roman"/>
              </a:rPr>
              <a:t>Recunoaşte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orice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câine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imagine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92264" y="2391918"/>
            <a:ext cx="2019534" cy="1591537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74264" y="2391918"/>
            <a:ext cx="1098928" cy="132422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59774" y="4519985"/>
            <a:ext cx="1652023" cy="1516779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45583" y="4672613"/>
            <a:ext cx="1652023" cy="136415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233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264159" y="1284785"/>
            <a:ext cx="2555460" cy="5724134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762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Recunoaşterea claselor de obiecte</a:t>
            </a:r>
            <a:br>
              <a:rPr lang="en-US" sz="4000">
                <a:latin typeface="Times New Roman"/>
                <a:cs typeface="Times New Roman"/>
              </a:rPr>
            </a:br>
            <a:r>
              <a:rPr lang="en-US" sz="4000">
                <a:latin typeface="Times New Roman"/>
                <a:cs typeface="Times New Roman"/>
              </a:rPr>
              <a:t>la nivel generic</a:t>
            </a:r>
          </a:p>
        </p:txBody>
      </p:sp>
      <p:pic>
        <p:nvPicPr>
          <p:cNvPr id="2" name="Picture 1" descr="avion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26" y="1690111"/>
            <a:ext cx="2202945" cy="1467162"/>
          </a:xfrm>
          <a:prstGeom prst="rect">
            <a:avLst/>
          </a:prstGeom>
        </p:spPr>
      </p:pic>
      <p:pic>
        <p:nvPicPr>
          <p:cNvPr id="3" name="Picture 2" descr="avion1_cl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40" y="1690111"/>
            <a:ext cx="2202945" cy="1467162"/>
          </a:xfrm>
          <a:prstGeom prst="rect">
            <a:avLst/>
          </a:prstGeom>
        </p:spPr>
      </p:pic>
      <p:pic>
        <p:nvPicPr>
          <p:cNvPr id="4" name="Picture 3" descr="avio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25" y="3282713"/>
            <a:ext cx="2202946" cy="1762356"/>
          </a:xfrm>
          <a:prstGeom prst="rect">
            <a:avLst/>
          </a:prstGeom>
        </p:spPr>
      </p:pic>
      <p:pic>
        <p:nvPicPr>
          <p:cNvPr id="5" name="Picture 4" descr="avion2_objec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40" y="3303864"/>
            <a:ext cx="2202946" cy="1762356"/>
          </a:xfrm>
          <a:prstGeom prst="rect">
            <a:avLst/>
          </a:prstGeom>
        </p:spPr>
      </p:pic>
      <p:pic>
        <p:nvPicPr>
          <p:cNvPr id="8" name="Picture 7" descr="avion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26" y="5191660"/>
            <a:ext cx="2202945" cy="1643397"/>
          </a:xfrm>
          <a:prstGeom prst="rect">
            <a:avLst/>
          </a:prstGeom>
        </p:spPr>
      </p:pic>
      <p:pic>
        <p:nvPicPr>
          <p:cNvPr id="17" name="Picture 16" descr="avion3_objec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41" y="5212811"/>
            <a:ext cx="2202945" cy="1643397"/>
          </a:xfrm>
          <a:prstGeom prst="rect">
            <a:avLst/>
          </a:prstGeom>
        </p:spPr>
      </p:pic>
      <p:pic>
        <p:nvPicPr>
          <p:cNvPr id="18" name="Picture 17" descr="avion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08" y="1690111"/>
            <a:ext cx="2202945" cy="1467162"/>
          </a:xfrm>
          <a:prstGeom prst="rect">
            <a:avLst/>
          </a:prstGeom>
        </p:spPr>
      </p:pic>
      <p:pic>
        <p:nvPicPr>
          <p:cNvPr id="19" name="Picture 18" descr="avio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07" y="3282713"/>
            <a:ext cx="2202946" cy="1762356"/>
          </a:xfrm>
          <a:prstGeom prst="rect">
            <a:avLst/>
          </a:prstGeom>
        </p:spPr>
      </p:pic>
      <p:pic>
        <p:nvPicPr>
          <p:cNvPr id="20" name="Picture 19" descr="avion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08" y="5191660"/>
            <a:ext cx="2202945" cy="164339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476064" y="1858044"/>
            <a:ext cx="2019534" cy="83890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97916" y="3857258"/>
            <a:ext cx="1407070" cy="627196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6065" y="5770207"/>
            <a:ext cx="2019534" cy="95938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85570" y="1316946"/>
            <a:ext cx="169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Times New Roman"/>
                <a:cs typeface="Times New Roman"/>
              </a:rPr>
              <a:t>imagini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inițiale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1996" y="1316946"/>
            <a:ext cx="237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Times New Roman"/>
                <a:cs typeface="Times New Roman"/>
              </a:rPr>
              <a:t>localizare</a:t>
            </a:r>
            <a:r>
              <a:rPr lang="en-US">
                <a:latin typeface="Times New Roman"/>
                <a:cs typeface="Times New Roman"/>
              </a:rPr>
              <a:t> - </a:t>
            </a:r>
            <a:r>
              <a:rPr lang="en-US" err="1">
                <a:latin typeface="Times New Roman"/>
                <a:cs typeface="Times New Roman"/>
              </a:rPr>
              <a:t>fereastră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63331" y="1316946"/>
            <a:ext cx="237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Times New Roman"/>
                <a:cs typeface="Times New Roman"/>
              </a:rPr>
              <a:t>localizare</a:t>
            </a:r>
            <a:r>
              <a:rPr lang="en-US">
                <a:latin typeface="Times New Roman"/>
                <a:cs typeface="Times New Roman"/>
              </a:rPr>
              <a:t> - </a:t>
            </a:r>
            <a:r>
              <a:rPr lang="en-US" err="1">
                <a:latin typeface="Times New Roman"/>
                <a:cs typeface="Times New Roman"/>
              </a:rPr>
              <a:t>contur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047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Dificultăți</a:t>
            </a:r>
            <a:r>
              <a:rPr lang="en-US">
                <a:latin typeface="Times New Roman"/>
                <a:cs typeface="Times New Roman"/>
              </a:rPr>
              <a:t>: </a:t>
            </a:r>
            <a:r>
              <a:rPr lang="en-US" err="1">
                <a:latin typeface="Times New Roman"/>
                <a:cs typeface="Times New Roman"/>
              </a:rPr>
              <a:t>robustețe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205827" name="Picture 3" descr="koala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175" y="1339850"/>
            <a:ext cx="16033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28" name="Picture 4" descr="koala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75150" y="1573213"/>
            <a:ext cx="2127250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54025" y="3168650"/>
            <a:ext cx="18319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Iluminare</a:t>
            </a:r>
            <a:endParaRPr lang="en-US" sz="22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05830" name="Picture 6" descr="koala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74963" y="1339850"/>
            <a:ext cx="1362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3575050" y="3168650"/>
            <a:ext cx="29273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Postura</a:t>
            </a:r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obiectului</a:t>
            </a:r>
            <a:endParaRPr lang="en-US" sz="22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05832" name="Picture 8" descr="koala11"/>
          <p:cNvPicPr>
            <a:picLocks noChangeAspect="1" noChangeArrowheads="1"/>
          </p:cNvPicPr>
          <p:nvPr/>
        </p:nvPicPr>
        <p:blipFill>
          <a:blip r:embed="rId6" cstate="print"/>
          <a:srcRect r="17667"/>
          <a:stretch>
            <a:fillRect/>
          </a:stretch>
        </p:blipFill>
        <p:spPr bwMode="auto">
          <a:xfrm>
            <a:off x="6038850" y="3824288"/>
            <a:ext cx="14636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33" name="Text Box 9"/>
          <p:cNvSpPr txBox="1">
            <a:spLocks noChangeArrowheads="1"/>
          </p:cNvSpPr>
          <p:nvPr/>
        </p:nvSpPr>
        <p:spPr bwMode="auto">
          <a:xfrm>
            <a:off x="6686550" y="3214688"/>
            <a:ext cx="20574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Mărime</a:t>
            </a:r>
            <a:endParaRPr lang="en-US" sz="22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5834" name="Text Box 10"/>
          <p:cNvSpPr txBox="1">
            <a:spLocks noChangeArrowheads="1"/>
          </p:cNvSpPr>
          <p:nvPr/>
        </p:nvSpPr>
        <p:spPr bwMode="auto">
          <a:xfrm>
            <a:off x="6007100" y="5607050"/>
            <a:ext cx="3254375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Poziționarea</a:t>
            </a:r>
            <a:endParaRPr lang="en-US" sz="2200" b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ct val="50000"/>
              </a:spcBef>
            </a:pPr>
            <a:r>
              <a:rPr 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camerei</a:t>
            </a:r>
            <a:endParaRPr lang="en-US" sz="22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011488" y="3900489"/>
            <a:ext cx="2690812" cy="2416175"/>
            <a:chOff x="2005" y="2990"/>
            <a:chExt cx="1695" cy="1522"/>
          </a:xfrm>
        </p:grpSpPr>
        <p:sp>
          <p:nvSpPr>
            <p:cNvPr id="205839" name="Text Box 12"/>
            <p:cNvSpPr txBox="1">
              <a:spLocks noChangeArrowheads="1"/>
            </p:cNvSpPr>
            <p:nvPr/>
          </p:nvSpPr>
          <p:spPr bwMode="auto">
            <a:xfrm>
              <a:off x="2005" y="4027"/>
              <a:ext cx="1695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200" b="1" err="1">
                  <a:solidFill>
                    <a:srgbClr val="000000"/>
                  </a:solidFill>
                  <a:latin typeface="Times New Roman"/>
                  <a:cs typeface="Times New Roman"/>
                </a:rPr>
                <a:t>Variabilitate</a:t>
              </a:r>
              <a:r>
                <a:rPr lang="en-US" sz="2200" b="1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200" b="1" err="1">
                  <a:solidFill>
                    <a:srgbClr val="000000"/>
                  </a:solidFill>
                  <a:latin typeface="Times New Roman"/>
                  <a:cs typeface="Times New Roman"/>
                </a:rPr>
                <a:t>înfățisare</a:t>
              </a:r>
              <a:r>
                <a:rPr lang="en-US" sz="2200" b="1">
                  <a:solidFill>
                    <a:srgbClr val="000000"/>
                  </a:solidFill>
                  <a:latin typeface="Times New Roman"/>
                  <a:cs typeface="Times New Roman"/>
                </a:rPr>
                <a:t> intra-</a:t>
              </a:r>
              <a:r>
                <a:rPr lang="en-US" sz="2200" b="1" err="1">
                  <a:solidFill>
                    <a:srgbClr val="000000"/>
                  </a:solidFill>
                  <a:latin typeface="Times New Roman"/>
                  <a:cs typeface="Times New Roman"/>
                </a:rPr>
                <a:t>clasă</a:t>
              </a:r>
              <a:endParaRPr lang="en-US" sz="2200" b="1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205840" name="Picture 13" descr="albinokoala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320" y="2990"/>
              <a:ext cx="1074" cy="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836" name="Text Box 14"/>
          <p:cNvSpPr txBox="1">
            <a:spLocks noChangeArrowheads="1"/>
          </p:cNvSpPr>
          <p:nvPr/>
        </p:nvSpPr>
        <p:spPr bwMode="auto">
          <a:xfrm>
            <a:off x="1084263" y="5565775"/>
            <a:ext cx="1831975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Mascarea</a:t>
            </a:r>
            <a:endParaRPr lang="en-US" sz="2200" b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ct val="50000"/>
              </a:spcBef>
            </a:pPr>
            <a:r>
              <a:rPr 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obiectului</a:t>
            </a:r>
            <a:endParaRPr lang="en-US" sz="22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05837" name="Picture 15" descr="koala_occlusions"/>
          <p:cNvPicPr>
            <a:picLocks noChangeAspect="1" noChangeArrowheads="1"/>
          </p:cNvPicPr>
          <p:nvPr/>
        </p:nvPicPr>
        <p:blipFill>
          <a:blip r:embed="rId8" cstate="print">
            <a:lum bright="6000"/>
          </a:blip>
          <a:srcRect b="19913"/>
          <a:stretch>
            <a:fillRect/>
          </a:stretch>
        </p:blipFill>
        <p:spPr bwMode="auto">
          <a:xfrm>
            <a:off x="1241425" y="3900488"/>
            <a:ext cx="1401763" cy="1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38" name="Picture 16" descr="koalas_lgbg"/>
          <p:cNvPicPr>
            <a:picLocks noChangeAspect="1" noChangeArrowheads="1"/>
          </p:cNvPicPr>
          <p:nvPr/>
        </p:nvPicPr>
        <p:blipFill>
          <a:blip r:embed="rId9" cstate="print"/>
          <a:srcRect r="40761"/>
          <a:stretch>
            <a:fillRect/>
          </a:stretch>
        </p:blipFill>
        <p:spPr bwMode="auto">
          <a:xfrm>
            <a:off x="6921500" y="1339850"/>
            <a:ext cx="1625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K. </a:t>
            </a:r>
            <a:r>
              <a:rPr lang="en-US" sz="1200" err="1"/>
              <a:t>Grauman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14767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61072"/>
            <a:ext cx="8686800" cy="53419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tabLst>
                <a:tab pos="4479925" algn="l"/>
              </a:tabLst>
            </a:pP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tabLst>
                <a:tab pos="4479925" algn="l"/>
              </a:tabLst>
            </a:pP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tabLst>
                <a:tab pos="4479925" algn="l"/>
              </a:tabLst>
            </a:pP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tabLst>
                <a:tab pos="4479925" algn="l"/>
              </a:tabLst>
            </a:pP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tabLst>
                <a:tab pos="4479925" algn="l"/>
              </a:tabLst>
            </a:pP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tabLst>
                <a:tab pos="4479925" algn="l"/>
              </a:tabLst>
            </a:pP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tabLst>
                <a:tab pos="4479925" algn="l"/>
              </a:tabLst>
            </a:pP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tabLst>
                <a:tab pos="4479925" algn="l"/>
              </a:tabLst>
            </a:pP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tabLst>
                <a:tab pos="4479925" algn="l"/>
              </a:tabLst>
            </a:pPr>
            <a:endParaRPr lang="en-US" sz="120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tabLst>
                <a:tab pos="4479925" algn="l"/>
              </a:tabLst>
            </a:pPr>
            <a:r>
              <a:rPr lang="en-US" err="1">
                <a:latin typeface="Times New Roman"/>
                <a:cs typeface="Times New Roman"/>
              </a:rPr>
              <a:t>Detectarea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obiectelor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scene </a:t>
            </a:r>
            <a:r>
              <a:rPr lang="en-US" err="1">
                <a:latin typeface="Times New Roman"/>
                <a:cs typeface="Times New Roman"/>
              </a:rPr>
              <a:t>aglomerate</a:t>
            </a:r>
            <a:endParaRPr lang="en-US">
              <a:latin typeface="Times New Roman"/>
              <a:cs typeface="Times New Roman"/>
            </a:endParaRPr>
          </a:p>
          <a:p>
            <a:pPr lvl="1">
              <a:lnSpc>
                <a:spcPct val="90000"/>
              </a:lnSpc>
              <a:tabLst>
                <a:tab pos="4479925" algn="l"/>
              </a:tabLst>
            </a:pPr>
            <a:r>
              <a:rPr lang="en-US" err="1">
                <a:latin typeface="Times New Roman"/>
                <a:cs typeface="Times New Roman"/>
              </a:rPr>
              <a:t>învață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variabilitatea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obiectelor</a:t>
            </a:r>
            <a:endParaRPr lang="en-US">
              <a:latin typeface="Times New Roman"/>
              <a:cs typeface="Times New Roman"/>
            </a:endParaRPr>
          </a:p>
          <a:p>
            <a:pPr lvl="2">
              <a:lnSpc>
                <a:spcPct val="90000"/>
              </a:lnSpc>
              <a:tabLst>
                <a:tab pos="4479925" algn="l"/>
              </a:tabLst>
            </a:pPr>
            <a:r>
              <a:rPr lang="en-US" err="1">
                <a:latin typeface="Times New Roman"/>
                <a:cs typeface="Times New Roman"/>
              </a:rPr>
              <a:t>înfățişare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mărime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articulație</a:t>
            </a:r>
            <a:endParaRPr lang="en-US">
              <a:latin typeface="Times New Roman"/>
              <a:cs typeface="Times New Roman"/>
            </a:endParaRPr>
          </a:p>
          <a:p>
            <a:pPr lvl="1">
              <a:lnSpc>
                <a:spcPct val="90000"/>
              </a:lnSpc>
              <a:tabLst>
                <a:tab pos="4479925" algn="l"/>
              </a:tabLst>
            </a:pPr>
            <a:r>
              <a:rPr lang="en-US" err="1">
                <a:latin typeface="Times New Roman"/>
                <a:cs typeface="Times New Roman"/>
              </a:rPr>
              <a:t>compensează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pentru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suprapunerea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mascarea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obiectelor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206853" name="Picture 6" descr="motorbikes012-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9038" y="1389153"/>
            <a:ext cx="2157412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4" name="Picture 7" descr="motorbikes040-r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9038" y="3138578"/>
            <a:ext cx="21590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2472" name="Picture 8" descr="motoScale1"/>
          <p:cNvPicPr>
            <a:picLocks noChangeAspect="1" noChangeArrowheads="1"/>
          </p:cNvPicPr>
          <p:nvPr/>
        </p:nvPicPr>
        <p:blipFill>
          <a:blip r:embed="rId6" cstate="print"/>
          <a:srcRect l="908" b="1376"/>
          <a:stretch>
            <a:fillRect/>
          </a:stretch>
        </p:blipFill>
        <p:spPr bwMode="auto">
          <a:xfrm>
            <a:off x="1189038" y="1379628"/>
            <a:ext cx="21590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2473" name="Picture 9" descr="motoScale4"/>
          <p:cNvPicPr>
            <a:picLocks noChangeAspect="1" noChangeArrowheads="1"/>
          </p:cNvPicPr>
          <p:nvPr/>
        </p:nvPicPr>
        <p:blipFill>
          <a:blip r:embed="rId7" cstate="print"/>
          <a:srcRect l="943" t="1376" r="533"/>
          <a:stretch>
            <a:fillRect/>
          </a:stretch>
        </p:blipFill>
        <p:spPr bwMode="auto">
          <a:xfrm>
            <a:off x="1189038" y="3138578"/>
            <a:ext cx="2159000" cy="148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7" name="Picture 10" descr="t1f2l1524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41738" y="1390741"/>
            <a:ext cx="1971675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8" name="Picture 11" descr="T3F3r0144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32463" y="1390741"/>
            <a:ext cx="1971675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9" name="Picture 12" descr="T3F4r0853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41738" y="3022691"/>
            <a:ext cx="1971675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60" name="Picture 13" descr="T3F4l0628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32463" y="3022691"/>
            <a:ext cx="1971675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741738" y="1390741"/>
            <a:ext cx="3962400" cy="3236912"/>
            <a:chOff x="3016" y="686"/>
            <a:chExt cx="2609" cy="2132"/>
          </a:xfrm>
        </p:grpSpPr>
        <p:pic>
          <p:nvPicPr>
            <p:cNvPr id="206862" name="Picture 15" descr="t1f2l15240-rects-bigy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016" y="686"/>
              <a:ext cx="1298" cy="1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63" name="Picture 16" descr="T3F3r01440-rects-bigy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327" y="686"/>
              <a:ext cx="1298" cy="1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64" name="Picture 17" descr="T3F4r08538-rects-bigy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016" y="1761"/>
              <a:ext cx="1298" cy="1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65" name="Picture 18" descr="T3F4l06280-rects-bigy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327" y="1761"/>
              <a:ext cx="1298" cy="1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Dificultăți</a:t>
            </a:r>
            <a:r>
              <a:rPr lang="en-US">
                <a:latin typeface="Times New Roman"/>
                <a:cs typeface="Times New Roman"/>
              </a:rPr>
              <a:t>: </a:t>
            </a:r>
            <a:r>
              <a:rPr lang="en-US" err="1">
                <a:latin typeface="Times New Roman"/>
                <a:cs typeface="Times New Roman"/>
              </a:rPr>
              <a:t>robustețe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mes New Roman"/>
                <a:cs typeface="Times New Roman"/>
              </a:rPr>
              <a:t>Slide </a:t>
            </a:r>
            <a:r>
              <a:rPr lang="en-US" sz="1200" err="1">
                <a:latin typeface="Times New Roman"/>
                <a:cs typeface="Times New Roman"/>
              </a:rPr>
              <a:t>adaptat</a:t>
            </a:r>
            <a:r>
              <a:rPr lang="en-US" sz="1200">
                <a:latin typeface="Times New Roman"/>
                <a:cs typeface="Times New Roman"/>
              </a:rPr>
              <a:t> </a:t>
            </a:r>
            <a:r>
              <a:rPr lang="en-US" sz="1200" err="1">
                <a:latin typeface="Times New Roman"/>
                <a:cs typeface="Times New Roman"/>
              </a:rPr>
              <a:t>după</a:t>
            </a:r>
            <a:r>
              <a:rPr lang="en-US" sz="1200">
                <a:latin typeface="Times New Roman"/>
                <a:cs typeface="Times New Roman"/>
              </a:rPr>
              <a:t> K. </a:t>
            </a:r>
            <a:r>
              <a:rPr lang="en-US" sz="1200" err="1">
                <a:latin typeface="Times New Roman"/>
                <a:cs typeface="Times New Roman"/>
              </a:rPr>
              <a:t>Grauman</a:t>
            </a:r>
            <a:endParaRPr lang="en-US" sz="1200">
              <a:latin typeface="Times New Roman"/>
              <a:cs typeface="Times New Roma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0517486"/>
      </p:ext>
    </p:extLst>
  </p:cSld>
  <p:clrMapOvr>
    <a:masterClrMapping/>
  </p:clrMapOvr>
  <p:transition advTm="5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2453" y="274638"/>
            <a:ext cx="9124403" cy="1143000"/>
          </a:xfrm>
        </p:spPr>
        <p:txBody>
          <a:bodyPr>
            <a:no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Ideea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principală</a:t>
            </a:r>
            <a:r>
              <a:rPr lang="en-US" sz="4000">
                <a:latin typeface="Times New Roman"/>
                <a:cs typeface="Times New Roman"/>
              </a:rPr>
              <a:t>: </a:t>
            </a:r>
            <a:r>
              <a:rPr lang="en-US" sz="4000" err="1">
                <a:latin typeface="Times New Roman"/>
                <a:cs typeface="Times New Roman"/>
              </a:rPr>
              <a:t>detectare</a:t>
            </a:r>
            <a:r>
              <a:rPr lang="en-US" sz="4000">
                <a:latin typeface="Times New Roman"/>
                <a:cs typeface="Times New Roman"/>
              </a:rPr>
              <a:t> via </a:t>
            </a:r>
            <a:r>
              <a:rPr lang="en-US" sz="4000" err="1">
                <a:latin typeface="Times New Roman"/>
                <a:cs typeface="Times New Roman"/>
              </a:rPr>
              <a:t>clasificare</a:t>
            </a:r>
            <a:endParaRPr lang="en-US" sz="4000">
              <a:latin typeface="Times New Roman"/>
              <a:cs typeface="Times New Roman"/>
            </a:endParaRPr>
          </a:p>
        </p:txBody>
      </p:sp>
      <p:pic>
        <p:nvPicPr>
          <p:cNvPr id="224259" name="Picture 4" descr="HK_SYP_Western_Street_10"/>
          <p:cNvPicPr>
            <a:picLocks noChangeAspect="1" noChangeArrowheads="1"/>
          </p:cNvPicPr>
          <p:nvPr/>
        </p:nvPicPr>
        <p:blipFill>
          <a:blip r:embed="rId3" cstate="print"/>
          <a:srcRect l="30492" t="74594" r="47627" b="3806"/>
          <a:stretch>
            <a:fillRect/>
          </a:stretch>
        </p:blipFill>
        <p:spPr bwMode="auto">
          <a:xfrm>
            <a:off x="4895850" y="3249613"/>
            <a:ext cx="9715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AutoShape 5"/>
          <p:cNvSpPr>
            <a:spLocks noChangeArrowheads="1"/>
          </p:cNvSpPr>
          <p:nvPr/>
        </p:nvSpPr>
        <p:spPr bwMode="auto">
          <a:xfrm>
            <a:off x="6457754" y="2997200"/>
            <a:ext cx="2089150" cy="133191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6227763" y="3249613"/>
            <a:ext cx="2557462" cy="78701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clasificator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maşină</a:t>
            </a:r>
            <a:r>
              <a:rPr lang="en-US">
                <a:solidFill>
                  <a:srgbClr val="000000"/>
                </a:solidFill>
                <a:latin typeface="Trebuchet MS" pitchFamily="34" charset="0"/>
              </a:rPr>
              <a:t>/non-</a:t>
            </a: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maşină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</p:txBody>
      </p:sp>
      <p:pic>
        <p:nvPicPr>
          <p:cNvPr id="817159" name="Picture 7" descr="HK_SYP_Western_Street_10"/>
          <p:cNvPicPr>
            <a:picLocks noChangeAspect="1" noChangeArrowheads="1"/>
          </p:cNvPicPr>
          <p:nvPr/>
        </p:nvPicPr>
        <p:blipFill>
          <a:blip r:embed="rId4" cstate="print"/>
          <a:srcRect l="58084" t="13654" r="11424" b="50812"/>
          <a:stretch>
            <a:fillRect/>
          </a:stretch>
        </p:blipFill>
        <p:spPr bwMode="auto">
          <a:xfrm>
            <a:off x="4859338" y="3176588"/>
            <a:ext cx="10445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3" name="Line 10"/>
          <p:cNvSpPr>
            <a:spLocks noChangeShapeType="1"/>
          </p:cNvSpPr>
          <p:nvPr/>
        </p:nvSpPr>
        <p:spPr bwMode="auto">
          <a:xfrm>
            <a:off x="6010275" y="3608388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817163" name="Text Box 11"/>
          <p:cNvSpPr txBox="1">
            <a:spLocks noChangeArrowheads="1"/>
          </p:cNvSpPr>
          <p:nvPr/>
        </p:nvSpPr>
        <p:spPr bwMode="auto">
          <a:xfrm>
            <a:off x="6408738" y="4833938"/>
            <a:ext cx="2268537" cy="4176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Da, e o </a:t>
            </a:r>
            <a:r>
              <a:rPr lang="en-US" sz="2100" b="1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maşină</a:t>
            </a: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.</a:t>
            </a:r>
          </a:p>
        </p:txBody>
      </p:sp>
      <p:sp>
        <p:nvSpPr>
          <p:cNvPr id="817164" name="Line 12"/>
          <p:cNvSpPr>
            <a:spLocks noChangeShapeType="1"/>
          </p:cNvSpPr>
          <p:nvPr/>
        </p:nvSpPr>
        <p:spPr bwMode="auto">
          <a:xfrm>
            <a:off x="7488238" y="4329113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817165" name="Text Box 13"/>
          <p:cNvSpPr txBox="1">
            <a:spLocks noChangeArrowheads="1"/>
          </p:cNvSpPr>
          <p:nvPr/>
        </p:nvSpPr>
        <p:spPr bwMode="auto">
          <a:xfrm>
            <a:off x="6262248" y="4824238"/>
            <a:ext cx="2588262" cy="4176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Nu, nu e o </a:t>
            </a:r>
            <a:r>
              <a:rPr lang="en-US" sz="2100" b="1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maşină</a:t>
            </a:r>
            <a:r>
              <a:rPr lang="en-US" sz="2100" b="1">
                <a:solidFill>
                  <a:srgbClr val="000000"/>
                </a:solidFill>
                <a:latin typeface="Trebuchet MS" pitchFamily="34" charset="0"/>
                <a:cs typeface="+mn-cs"/>
              </a:rPr>
              <a:t>.</a:t>
            </a:r>
          </a:p>
        </p:txBody>
      </p:sp>
      <p:sp>
        <p:nvSpPr>
          <p:cNvPr id="45068" name="TextBox 11"/>
          <p:cNvSpPr txBox="1">
            <a:spLocks noChangeArrowheads="1"/>
          </p:cNvSpPr>
          <p:nvPr/>
        </p:nvSpPr>
        <p:spPr bwMode="auto">
          <a:xfrm>
            <a:off x="596883" y="1420813"/>
            <a:ext cx="746143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Componenta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bază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: un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clasificator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binar</a:t>
            </a:r>
            <a:endParaRPr lang="en-US" sz="26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K. </a:t>
            </a:r>
            <a:r>
              <a:rPr lang="en-US" sz="1200" err="1"/>
              <a:t>Grauman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47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63" grpId="0"/>
      <p:bldP spid="817163" grpId="1"/>
      <p:bldP spid="81716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3" name="Picture 5" descr="HK_SYP_Western_Street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2320925"/>
            <a:ext cx="3779838" cy="283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0668" name="Rectangle 12"/>
          <p:cNvSpPr>
            <a:spLocks noChangeArrowheads="1"/>
          </p:cNvSpPr>
          <p:nvPr/>
        </p:nvSpPr>
        <p:spPr bwMode="auto">
          <a:xfrm>
            <a:off x="754063" y="2312988"/>
            <a:ext cx="792162" cy="755650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pic>
        <p:nvPicPr>
          <p:cNvPr id="225285" name="Picture 13" descr="HK_SYP_Western_Street_10"/>
          <p:cNvPicPr>
            <a:picLocks noChangeAspect="1" noChangeArrowheads="1"/>
          </p:cNvPicPr>
          <p:nvPr/>
        </p:nvPicPr>
        <p:blipFill>
          <a:blip r:embed="rId4" cstate="print"/>
          <a:srcRect r="79031" b="74638"/>
          <a:stretch>
            <a:fillRect/>
          </a:stretch>
        </p:blipFill>
        <p:spPr bwMode="auto">
          <a:xfrm>
            <a:off x="5110163" y="3249613"/>
            <a:ext cx="792162" cy="719137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46086" name="Line 15"/>
          <p:cNvSpPr>
            <a:spLocks noChangeShapeType="1"/>
          </p:cNvSpPr>
          <p:nvPr/>
        </p:nvSpPr>
        <p:spPr bwMode="auto">
          <a:xfrm>
            <a:off x="4602163" y="3606800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6087" name="Line 16"/>
          <p:cNvSpPr>
            <a:spLocks noChangeShapeType="1"/>
          </p:cNvSpPr>
          <p:nvPr/>
        </p:nvSpPr>
        <p:spPr bwMode="auto">
          <a:xfrm>
            <a:off x="6010275" y="3608388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6089" name="Text Box 18"/>
          <p:cNvSpPr txBox="1">
            <a:spLocks noChangeArrowheads="1"/>
          </p:cNvSpPr>
          <p:nvPr/>
        </p:nvSpPr>
        <p:spPr bwMode="auto">
          <a:xfrm>
            <a:off x="6227763" y="3249613"/>
            <a:ext cx="2557462" cy="78701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clasificator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maşină</a:t>
            </a:r>
            <a:r>
              <a:rPr lang="en-US">
                <a:solidFill>
                  <a:srgbClr val="000000"/>
                </a:solidFill>
                <a:latin typeface="Trebuchet MS" pitchFamily="34" charset="0"/>
              </a:rPr>
              <a:t>/non-</a:t>
            </a:r>
            <a:r>
              <a:rPr lang="en-US" err="1">
                <a:solidFill>
                  <a:srgbClr val="000000"/>
                </a:solidFill>
                <a:latin typeface="Trebuchet MS" pitchFamily="34" charset="0"/>
              </a:rPr>
              <a:t>maşină</a:t>
            </a:r>
            <a:endParaRPr lang="en-US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710678" name="Rectangle 22"/>
          <p:cNvSpPr>
            <a:spLocks noChangeArrowheads="1"/>
          </p:cNvSpPr>
          <p:nvPr/>
        </p:nvSpPr>
        <p:spPr bwMode="auto">
          <a:xfrm>
            <a:off x="755650" y="2311400"/>
            <a:ext cx="1152525" cy="1081088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46092" name="TextBox 11"/>
          <p:cNvSpPr txBox="1">
            <a:spLocks noChangeArrowheads="1"/>
          </p:cNvSpPr>
          <p:nvPr/>
        </p:nvSpPr>
        <p:spPr bwMode="auto">
          <a:xfrm>
            <a:off x="811213" y="1398094"/>
            <a:ext cx="72294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Dacă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obiectul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într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-o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scenă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aglomerată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glisează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fereastră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căutând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obiectul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. 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172453" y="274638"/>
            <a:ext cx="9124403" cy="1143000"/>
          </a:xfrm>
        </p:spPr>
        <p:txBody>
          <a:bodyPr>
            <a:no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Ideea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principală</a:t>
            </a:r>
            <a:r>
              <a:rPr lang="en-US" sz="4000">
                <a:latin typeface="Times New Roman"/>
                <a:cs typeface="Times New Roman"/>
              </a:rPr>
              <a:t>: </a:t>
            </a:r>
            <a:r>
              <a:rPr lang="en-US" sz="4000" err="1">
                <a:latin typeface="Times New Roman"/>
                <a:cs typeface="Times New Roman"/>
              </a:rPr>
              <a:t>detectare</a:t>
            </a:r>
            <a:r>
              <a:rPr lang="en-US" sz="4000">
                <a:latin typeface="Times New Roman"/>
                <a:cs typeface="Times New Roman"/>
              </a:rPr>
              <a:t> via </a:t>
            </a:r>
            <a:r>
              <a:rPr lang="en-US" sz="4000" err="1">
                <a:latin typeface="Times New Roman"/>
                <a:cs typeface="Times New Roman"/>
              </a:rPr>
              <a:t>clasificare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457754" y="2997200"/>
            <a:ext cx="2089150" cy="133191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K. </a:t>
            </a:r>
            <a:r>
              <a:rPr lang="en-US" sz="1200" err="1"/>
              <a:t>Grauman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43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C 0.16701 -0.00393 0.33403 -0.00741 0.33264 -0.00347 C 0.33125 0.0007 -0.0099 0.01667 -0.00816 0.02384 C -0.00642 0.03125 0.34306 0.03334 0.34306 0.04051 C 0.34306 0.04746 -0.00938 0.05718 -0.00816 0.06621 C -0.00694 0.07523 0.35312 0.0838 0.35 0.09514 C 0.34687 0.10648 -0.02622 0.12616 -0.02674 0.13449 C -0.02726 0.14306 0.34618 0.14005 0.34653 0.14514 C 0.34687 0.15046 -0.025 0.15903 -0.02448 0.16621 C -0.02396 0.17338 0.34878 0.18171 0.35 0.18912 C 0.35121 0.19653 -0.01701 0.20209 -0.01754 0.21181 C -0.01806 0.22153 0.34549 0.24074 0.34653 0.24815 C 0.34757 0.25556 -0.01094 0.25255 -0.01163 0.25718 C -0.01233 0.26204 0.34184 0.27084 0.34201 0.27685 C 0.34219 0.2831 -0.01233 0.28889 -0.01042 0.29375 C -0.00851 0.29838 0.35451 0.29838 0.35365 0.30579 C 0.35295 0.31343 -0.01458 0.33426 -0.0151 0.33912 C -0.01563 0.34398 0.28924 0.33519 0.35 0.33449 " pathEditMode="relative" rAng="0" ptsTypes="aaaaaaaaaaaaaaaaaA">
                                      <p:cBhvr>
                                        <p:cTn id="6" dur="5000" fill="hold"/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0" y="16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16527 -0.00625 0.33072 -0.0125 0.32552 -0.00764 C 0.32031 -0.00278 -0.03091 0.02245 -0.03143 0.0294 C -0.03195 0.03634 0.32187 0.02708 0.32204 0.03426 C 0.32222 0.04143 -0.029 0.06551 -0.03021 0.07292 C -0.03143 0.08032 0.31753 0.07222 0.3151 0.07917 C 0.31267 0.08611 -0.04827 0.10463 -0.04532 0.11481 C -0.04237 0.125 0.33125 0.13218 0.33246 0.13958 C 0.33368 0.14699 -0.03803 0.15301 -0.03837 0.15972 C -0.03872 0.16643 0.33055 0.16898 0.3302 0.17986 C 0.32986 0.19074 -0.03976 0.21551 -0.0408 0.22477 C -0.04184 0.23403 0.32638 0.22616 0.3243 0.23565 C 0.32222 0.24514 -0.0533 0.27593 -0.05348 0.28218 C -0.05365 0.28843 0.26041 0.27454 0.32326 0.27292 " pathEditMode="relative" ptsTypes="aaaaaaaaaaaaaA">
                                      <p:cBhvr>
                                        <p:cTn id="14" dur="3000" fill="hold"/>
                                        <p:tgtEl>
                                          <p:spTgt spid="710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668" grpId="0" animBg="1"/>
      <p:bldP spid="710668" grpId="1" animBg="1"/>
      <p:bldP spid="710678" grpId="0" animBg="1"/>
      <p:bldP spid="71067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7451-66BE-C00A-4A4A-76D9A43D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ED12-4F6B-20B0-A3A7-2CFB1CB0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4" name="Picture 3" descr="A blue and white square puzzle on a wooden surface&#10;&#10;Description automatically generated">
            <a:extLst>
              <a:ext uri="{FF2B5EF4-FFF2-40B4-BE49-F238E27FC236}">
                <a16:creationId xmlns:a16="http://schemas.microsoft.com/office/drawing/2014/main" id="{3CE0A4F3-A0B5-94DC-D775-C07C9561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07" t="16084" r="15355" b="20277"/>
          <a:stretch/>
        </p:blipFill>
        <p:spPr>
          <a:xfrm rot="5400000">
            <a:off x="553646" y="-796435"/>
            <a:ext cx="8110437" cy="82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871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86" name="Line 10"/>
          <p:cNvSpPr>
            <a:spLocks noChangeShapeType="1"/>
          </p:cNvSpPr>
          <p:nvPr/>
        </p:nvSpPr>
        <p:spPr bwMode="auto">
          <a:xfrm>
            <a:off x="4813300" y="3568700"/>
            <a:ext cx="0" cy="3651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715817" name="Line 41"/>
          <p:cNvSpPr>
            <a:spLocks noChangeShapeType="1"/>
          </p:cNvSpPr>
          <p:nvPr/>
        </p:nvSpPr>
        <p:spPr bwMode="auto">
          <a:xfrm>
            <a:off x="5029200" y="3568700"/>
            <a:ext cx="0" cy="3651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715818" name="Line 42"/>
          <p:cNvSpPr>
            <a:spLocks noChangeShapeType="1"/>
          </p:cNvSpPr>
          <p:nvPr/>
        </p:nvSpPr>
        <p:spPr bwMode="auto">
          <a:xfrm>
            <a:off x="5245100" y="3568700"/>
            <a:ext cx="0" cy="3651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715819" name="Line 43"/>
          <p:cNvSpPr>
            <a:spLocks noChangeShapeType="1"/>
          </p:cNvSpPr>
          <p:nvPr/>
        </p:nvSpPr>
        <p:spPr bwMode="auto">
          <a:xfrm>
            <a:off x="5461000" y="3568700"/>
            <a:ext cx="0" cy="3651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715812" name="Rectangle 36"/>
          <p:cNvSpPr>
            <a:spLocks noChangeArrowheads="1"/>
          </p:cNvSpPr>
          <p:nvPr/>
        </p:nvSpPr>
        <p:spPr bwMode="auto">
          <a:xfrm>
            <a:off x="3841750" y="1630363"/>
            <a:ext cx="5148263" cy="19081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pic>
        <p:nvPicPr>
          <p:cNvPr id="715779" name="Picture 3" descr="HK_SYP_Western_Street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38" y="3925888"/>
            <a:ext cx="2124075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5780" name="Rectangle 4"/>
          <p:cNvSpPr>
            <a:spLocks noChangeArrowheads="1"/>
          </p:cNvSpPr>
          <p:nvPr/>
        </p:nvSpPr>
        <p:spPr bwMode="auto">
          <a:xfrm>
            <a:off x="503238" y="3925888"/>
            <a:ext cx="396875" cy="395287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pic>
        <p:nvPicPr>
          <p:cNvPr id="715781" name="Picture 5" descr="HK_SYP_Western_Street_10"/>
          <p:cNvPicPr>
            <a:picLocks noChangeAspect="1" noChangeArrowheads="1"/>
          </p:cNvPicPr>
          <p:nvPr/>
        </p:nvPicPr>
        <p:blipFill>
          <a:blip r:embed="rId4" cstate="print"/>
          <a:srcRect r="79031" b="74638"/>
          <a:stretch>
            <a:fillRect/>
          </a:stretch>
        </p:blipFill>
        <p:spPr bwMode="auto">
          <a:xfrm>
            <a:off x="3167063" y="4502150"/>
            <a:ext cx="396875" cy="360363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715782" name="Line 6"/>
          <p:cNvSpPr>
            <a:spLocks noChangeShapeType="1"/>
          </p:cNvSpPr>
          <p:nvPr/>
        </p:nvSpPr>
        <p:spPr bwMode="auto">
          <a:xfrm>
            <a:off x="2663825" y="4714875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6364288" y="4222750"/>
            <a:ext cx="2557462" cy="1223963"/>
            <a:chOff x="4167" y="1797"/>
            <a:chExt cx="1611" cy="771"/>
          </a:xfrm>
        </p:grpSpPr>
        <p:sp>
          <p:nvSpPr>
            <p:cNvPr id="47143" name="AutoShape 8"/>
            <p:cNvSpPr>
              <a:spLocks noChangeArrowheads="1"/>
            </p:cNvSpPr>
            <p:nvPr/>
          </p:nvSpPr>
          <p:spPr bwMode="auto">
            <a:xfrm>
              <a:off x="4309" y="1797"/>
              <a:ext cx="1321" cy="771"/>
            </a:xfrm>
            <a:prstGeom prst="roundRect">
              <a:avLst>
                <a:gd name="adj" fmla="val 16667"/>
              </a:avLst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square" lIns="90000" tIns="46800" rIns="90000" bIns="46800" anchor="ctr">
              <a:spAutoFit/>
            </a:bodyPr>
            <a:lstStyle/>
            <a:p>
              <a:pPr eaLnBrk="0" hangingPunct="0">
                <a:defRPr/>
              </a:pPr>
              <a:endParaRPr lang="en-US" sz="2100" b="1">
                <a:solidFill>
                  <a:srgbClr val="000000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47144" name="Text Box 9"/>
            <p:cNvSpPr txBox="1">
              <a:spLocks noChangeArrowheads="1"/>
            </p:cNvSpPr>
            <p:nvPr/>
          </p:nvSpPr>
          <p:spPr bwMode="auto">
            <a:xfrm>
              <a:off x="4167" y="1908"/>
              <a:ext cx="1611" cy="49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err="1">
                  <a:solidFill>
                    <a:srgbClr val="000000"/>
                  </a:solidFill>
                  <a:latin typeface="Trebuchet MS" pitchFamily="34" charset="0"/>
                </a:rPr>
                <a:t>clasificator</a:t>
              </a:r>
              <a:endParaRPr lang="en-US">
                <a:solidFill>
                  <a:srgbClr val="000000"/>
                </a:solidFill>
                <a:latin typeface="Trebuchet MS" pitchFamily="34" charset="0"/>
              </a:endParaRPr>
            </a:p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err="1">
                  <a:solidFill>
                    <a:srgbClr val="000000"/>
                  </a:solidFill>
                  <a:latin typeface="Trebuchet MS" pitchFamily="34" charset="0"/>
                </a:rPr>
                <a:t>maşină</a:t>
              </a:r>
              <a:r>
                <a:rPr lang="en-US">
                  <a:solidFill>
                    <a:srgbClr val="000000"/>
                  </a:solidFill>
                  <a:latin typeface="Trebuchet MS" pitchFamily="34" charset="0"/>
                </a:rPr>
                <a:t>/non-</a:t>
              </a:r>
              <a:r>
                <a:rPr lang="en-US" err="1">
                  <a:solidFill>
                    <a:srgbClr val="000000"/>
                  </a:solidFill>
                  <a:latin typeface="Trebuchet MS" pitchFamily="34" charset="0"/>
                </a:rPr>
                <a:t>maşină</a:t>
              </a:r>
              <a:endParaRPr lang="en-US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47117" name="AutoShape 18"/>
          <p:cNvSpPr>
            <a:spLocks noChangeArrowheads="1"/>
          </p:cNvSpPr>
          <p:nvPr/>
        </p:nvSpPr>
        <p:spPr bwMode="auto">
          <a:xfrm>
            <a:off x="4103688" y="3970338"/>
            <a:ext cx="1908175" cy="2197100"/>
          </a:xfrm>
          <a:prstGeom prst="roundRect">
            <a:avLst>
              <a:gd name="adj" fmla="val 16667"/>
            </a:avLst>
          </a:prstGeom>
          <a:noFill/>
          <a:ln w="38100" cap="sq">
            <a:noFill/>
            <a:round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47118" name="Line 11"/>
          <p:cNvSpPr>
            <a:spLocks noChangeShapeType="1"/>
          </p:cNvSpPr>
          <p:nvPr/>
        </p:nvSpPr>
        <p:spPr bwMode="auto">
          <a:xfrm flipV="1">
            <a:off x="4643438" y="4149725"/>
            <a:ext cx="0" cy="828675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7119" name="Line 12"/>
          <p:cNvSpPr>
            <a:spLocks noChangeShapeType="1"/>
          </p:cNvSpPr>
          <p:nvPr/>
        </p:nvSpPr>
        <p:spPr bwMode="auto">
          <a:xfrm flipV="1">
            <a:off x="4643438" y="4367213"/>
            <a:ext cx="647700" cy="611187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7120" name="Line 13"/>
          <p:cNvSpPr>
            <a:spLocks noChangeShapeType="1"/>
          </p:cNvSpPr>
          <p:nvPr/>
        </p:nvSpPr>
        <p:spPr bwMode="auto">
          <a:xfrm flipV="1">
            <a:off x="4643438" y="4978400"/>
            <a:ext cx="936625" cy="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7121" name="Line 14"/>
          <p:cNvSpPr>
            <a:spLocks noChangeShapeType="1"/>
          </p:cNvSpPr>
          <p:nvPr/>
        </p:nvSpPr>
        <p:spPr bwMode="auto">
          <a:xfrm>
            <a:off x="4643438" y="4978400"/>
            <a:ext cx="900112" cy="360363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7122" name="Oval 15"/>
          <p:cNvSpPr>
            <a:spLocks noChangeArrowheads="1"/>
          </p:cNvSpPr>
          <p:nvPr/>
        </p:nvSpPr>
        <p:spPr bwMode="auto">
          <a:xfrm>
            <a:off x="4859338" y="4475163"/>
            <a:ext cx="144462" cy="14446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eaLnBrk="0" hangingPunct="0">
              <a:defRPr/>
            </a:pPr>
            <a:endParaRPr lang="en-US" sz="2100" b="1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47123" name="Text Box 16"/>
          <p:cNvSpPr txBox="1">
            <a:spLocks noChangeArrowheads="1"/>
          </p:cNvSpPr>
          <p:nvPr/>
        </p:nvSpPr>
        <p:spPr bwMode="auto">
          <a:xfrm>
            <a:off x="4248150" y="5332413"/>
            <a:ext cx="2116138" cy="77162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2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Extragere</a:t>
            </a:r>
            <a:r>
              <a:rPr lang="en-US" sz="2200">
                <a:solidFill>
                  <a:srgbClr val="000000"/>
                </a:solidFill>
                <a:latin typeface="Trebuchet MS" pitchFamily="34" charset="0"/>
                <a:cs typeface="+mn-cs"/>
              </a:rPr>
              <a:t> de </a:t>
            </a:r>
            <a:r>
              <a:rPr lang="en-US" sz="22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caracteristici</a:t>
            </a:r>
            <a:endParaRPr lang="en-US" sz="2200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3913188" y="1774825"/>
            <a:ext cx="2449512" cy="1322388"/>
            <a:chOff x="4082" y="1344"/>
            <a:chExt cx="1543" cy="833"/>
          </a:xfrm>
        </p:grpSpPr>
        <p:pic>
          <p:nvPicPr>
            <p:cNvPr id="226338" name="Picture 22" descr="16_hot_ro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21" y="1774"/>
              <a:ext cx="537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39" name="Picture 23" descr="Skyline_250GT_unmarked_car_rear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26" y="1349"/>
              <a:ext cx="545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40" name="Picture 24" descr="Rear_of_car_1-fu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193" y="1349"/>
              <a:ext cx="432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41" name="Picture 25" descr="Picture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82" y="1344"/>
              <a:ext cx="51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42" name="Picture 26" descr="demo%20car%20rea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195" y="1774"/>
              <a:ext cx="702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5803" name="Line 27"/>
          <p:cNvSpPr>
            <a:spLocks noChangeShapeType="1"/>
          </p:cNvSpPr>
          <p:nvPr/>
        </p:nvSpPr>
        <p:spPr bwMode="auto">
          <a:xfrm>
            <a:off x="3635375" y="4727575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47126" name="Line 35"/>
          <p:cNvSpPr>
            <a:spLocks noChangeShapeType="1"/>
          </p:cNvSpPr>
          <p:nvPr/>
        </p:nvSpPr>
        <p:spPr bwMode="auto">
          <a:xfrm>
            <a:off x="6084888" y="4691063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6253163" y="1666875"/>
            <a:ext cx="2573337" cy="1511300"/>
            <a:chOff x="3855" y="777"/>
            <a:chExt cx="1621" cy="952"/>
          </a:xfrm>
        </p:grpSpPr>
        <p:grpSp>
          <p:nvGrpSpPr>
            <p:cNvPr id="5" name="Group 33"/>
            <p:cNvGrpSpPr>
              <a:grpSpLocks/>
            </p:cNvGrpSpPr>
            <p:nvPr/>
          </p:nvGrpSpPr>
          <p:grpSpPr bwMode="auto">
            <a:xfrm>
              <a:off x="4195" y="867"/>
              <a:ext cx="1281" cy="817"/>
              <a:chOff x="4241" y="408"/>
              <a:chExt cx="1281" cy="817"/>
            </a:xfrm>
          </p:grpSpPr>
          <p:pic>
            <p:nvPicPr>
              <p:cNvPr id="226334" name="Picture 29" descr="thi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932" y="408"/>
                <a:ext cx="590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6335" name="Picture 30" descr="things46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785" y="822"/>
                <a:ext cx="618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6336" name="Picture 31" descr="12805w_isaac_abram_all_things_are_one_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359" y="822"/>
                <a:ext cx="409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6337" name="Picture 32" descr="yanks600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l="20236"/>
              <a:stretch>
                <a:fillRect/>
              </a:stretch>
            </p:blipFill>
            <p:spPr bwMode="auto">
              <a:xfrm>
                <a:off x="4241" y="408"/>
                <a:ext cx="674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7133" name="Line 39"/>
            <p:cNvSpPr>
              <a:spLocks noChangeShapeType="1"/>
            </p:cNvSpPr>
            <p:nvPr/>
          </p:nvSpPr>
          <p:spPr bwMode="auto">
            <a:xfrm flipV="1">
              <a:off x="3855" y="777"/>
              <a:ext cx="318" cy="9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</p:grpSp>
      <p:sp>
        <p:nvSpPr>
          <p:cNvPr id="715816" name="Text Box 40"/>
          <p:cNvSpPr txBox="1">
            <a:spLocks noChangeArrowheads="1"/>
          </p:cNvSpPr>
          <p:nvPr/>
        </p:nvSpPr>
        <p:spPr bwMode="auto">
          <a:xfrm>
            <a:off x="5029200" y="3141663"/>
            <a:ext cx="2726170" cy="40229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Exemple</a:t>
            </a:r>
            <a:r>
              <a:rPr lang="en-US" sz="2000">
                <a:solidFill>
                  <a:srgbClr val="000000"/>
                </a:solidFill>
                <a:latin typeface="Trebuchet MS" pitchFamily="34" charset="0"/>
                <a:cs typeface="+mn-cs"/>
              </a:rPr>
              <a:t> de </a:t>
            </a:r>
            <a:r>
              <a:rPr lang="en-US" sz="2000" err="1">
                <a:solidFill>
                  <a:srgbClr val="000000"/>
                </a:solidFill>
                <a:latin typeface="Trebuchet MS" pitchFamily="34" charset="0"/>
                <a:cs typeface="+mn-cs"/>
              </a:rPr>
              <a:t>învățare</a:t>
            </a:r>
            <a:endParaRPr lang="en-US" sz="2000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47130" name="TextBox 38"/>
          <p:cNvSpPr txBox="1">
            <a:spLocks noChangeArrowheads="1"/>
          </p:cNvSpPr>
          <p:nvPr/>
        </p:nvSpPr>
        <p:spPr bwMode="auto">
          <a:xfrm>
            <a:off x="241301" y="2187575"/>
            <a:ext cx="36718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FontTx/>
              <a:buAutoNum type="arabicPeriod"/>
              <a:defRPr/>
            </a:pP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Obținem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exemple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învățare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pozitive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+ negative)</a:t>
            </a:r>
          </a:p>
          <a:p>
            <a:pPr marL="457200" indent="-457200" eaLnBrk="0" hangingPunct="0">
              <a:buFontTx/>
              <a:buAutoNum type="arabicPeriod"/>
              <a:defRPr/>
            </a:pP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Definim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caracteristici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57200" indent="-457200" eaLnBrk="0" hangingPunct="0">
              <a:buFontTx/>
              <a:buAutoNum type="arabicPeriod"/>
              <a:defRPr/>
            </a:pP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Definim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clasificator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7131" name="TextBox 39"/>
          <p:cNvSpPr txBox="1">
            <a:spLocks noChangeArrowheads="1"/>
          </p:cNvSpPr>
          <p:nvPr/>
        </p:nvSpPr>
        <p:spPr bwMode="auto">
          <a:xfrm>
            <a:off x="604837" y="1666875"/>
            <a:ext cx="303053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100" err="1">
                <a:solidFill>
                  <a:srgbClr val="000000"/>
                </a:solidFill>
                <a:latin typeface="Times New Roman"/>
                <a:cs typeface="Times New Roman"/>
              </a:rPr>
              <a:t>Paşi</a:t>
            </a:r>
            <a:r>
              <a:rPr lang="en-US" sz="210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172453" y="274638"/>
            <a:ext cx="9124403" cy="1143000"/>
          </a:xfrm>
        </p:spPr>
        <p:txBody>
          <a:bodyPr>
            <a:no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Ideea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principală</a:t>
            </a:r>
            <a:r>
              <a:rPr lang="en-US" sz="4000">
                <a:latin typeface="Times New Roman"/>
                <a:cs typeface="Times New Roman"/>
              </a:rPr>
              <a:t>: </a:t>
            </a:r>
            <a:r>
              <a:rPr lang="en-US" sz="4000" err="1">
                <a:latin typeface="Times New Roman"/>
                <a:cs typeface="Times New Roman"/>
              </a:rPr>
              <a:t>detectare</a:t>
            </a:r>
            <a:r>
              <a:rPr lang="en-US" sz="4000">
                <a:latin typeface="Times New Roman"/>
                <a:cs typeface="Times New Roman"/>
              </a:rPr>
              <a:t> via </a:t>
            </a:r>
            <a:r>
              <a:rPr lang="en-US" sz="4000" err="1">
                <a:latin typeface="Times New Roman"/>
                <a:cs typeface="Times New Roman"/>
              </a:rPr>
              <a:t>clasificare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K. </a:t>
            </a:r>
            <a:r>
              <a:rPr lang="en-US" sz="1200" err="1"/>
              <a:t>Grauman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671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157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1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157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1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7157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1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71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158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1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158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1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7157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1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158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1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7158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71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7158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71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7157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71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71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7157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71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7158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71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7158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71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812" grpId="0" animBg="1"/>
      <p:bldP spid="715780" grpId="0" animBg="1"/>
      <p:bldP spid="7158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391806"/>
            <a:ext cx="8131175" cy="50546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Considerăm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toate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ferestrele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dintr</a:t>
            </a:r>
            <a:r>
              <a:rPr lang="en-US">
                <a:latin typeface="Times New Roman"/>
                <a:cs typeface="Times New Roman"/>
              </a:rPr>
              <a:t>-o imagine</a:t>
            </a:r>
          </a:p>
          <a:p>
            <a:pPr lvl="1"/>
            <a:r>
              <a:rPr lang="en-US" err="1">
                <a:latin typeface="Times New Roman"/>
                <a:cs typeface="Times New Roman"/>
              </a:rPr>
              <a:t>consideră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ferestre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poziționate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fiecare</a:t>
            </a:r>
            <a:r>
              <a:rPr lang="en-US">
                <a:latin typeface="Times New Roman"/>
                <a:cs typeface="Times New Roman"/>
              </a:rPr>
              <a:t> pixel, de </a:t>
            </a:r>
            <a:r>
              <a:rPr lang="en-US" err="1">
                <a:latin typeface="Times New Roman"/>
                <a:cs typeface="Times New Roman"/>
              </a:rPr>
              <a:t>mărimi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diferite</a:t>
            </a:r>
            <a:r>
              <a:rPr lang="en-US">
                <a:latin typeface="Times New Roman"/>
                <a:cs typeface="Times New Roman"/>
              </a:rPr>
              <a:t> (+ </a:t>
            </a:r>
            <a:r>
              <a:rPr lang="en-US" err="1">
                <a:latin typeface="Times New Roman"/>
                <a:cs typeface="Times New Roman"/>
              </a:rPr>
              <a:t>orientări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diferite</a:t>
            </a:r>
            <a:r>
              <a:rPr lang="en-US">
                <a:latin typeface="Times New Roman"/>
                <a:cs typeface="Times New Roman"/>
              </a:rPr>
              <a:t>)</a:t>
            </a:r>
          </a:p>
          <a:p>
            <a:pPr lvl="1"/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cs typeface="Times New Roman"/>
              </a:rPr>
              <a:t>Pentru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fiecare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fereastră</a:t>
            </a:r>
            <a:r>
              <a:rPr lang="en-US">
                <a:latin typeface="Times New Roman"/>
                <a:cs typeface="Times New Roman"/>
              </a:rPr>
              <a:t> decide: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“</a:t>
            </a:r>
            <a:r>
              <a:rPr lang="en-US" err="1">
                <a:latin typeface="Times New Roman"/>
                <a:cs typeface="Times New Roman"/>
              </a:rPr>
              <a:t>Conține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sau</a:t>
            </a:r>
            <a:r>
              <a:rPr lang="en-US">
                <a:latin typeface="Times New Roman"/>
                <a:cs typeface="Times New Roman"/>
              </a:rPr>
              <a:t> nu </a:t>
            </a:r>
            <a:r>
              <a:rPr lang="en-US" err="1">
                <a:latin typeface="Times New Roman"/>
                <a:cs typeface="Times New Roman"/>
              </a:rPr>
              <a:t>această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fereastră</a:t>
            </a:r>
            <a:r>
              <a:rPr lang="en-US">
                <a:latin typeface="Times New Roman"/>
                <a:cs typeface="Times New Roman"/>
              </a:rPr>
              <a:t> o </a:t>
            </a:r>
            <a:r>
              <a:rPr lang="en-US" err="1">
                <a:latin typeface="Times New Roman"/>
                <a:cs typeface="Times New Roman"/>
              </a:rPr>
              <a:t>instanță</a:t>
            </a:r>
            <a:r>
              <a:rPr lang="en-US">
                <a:latin typeface="Times New Roman"/>
                <a:cs typeface="Times New Roman"/>
              </a:rPr>
              <a:t> a </a:t>
            </a:r>
            <a:r>
              <a:rPr lang="en-US" err="1">
                <a:latin typeface="Times New Roman"/>
                <a:cs typeface="Times New Roman"/>
              </a:rPr>
              <a:t>clasei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obiecte</a:t>
            </a:r>
            <a:r>
              <a:rPr lang="en-US">
                <a:latin typeface="Times New Roman"/>
                <a:cs typeface="Times New Roman"/>
              </a:rPr>
              <a:t> X?”</a:t>
            </a:r>
          </a:p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72453" y="274638"/>
            <a:ext cx="9124403" cy="1143000"/>
          </a:xfrm>
        </p:spPr>
        <p:txBody>
          <a:bodyPr>
            <a:no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Ideea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principală</a:t>
            </a:r>
            <a:r>
              <a:rPr lang="en-US" sz="4000">
                <a:latin typeface="Times New Roman"/>
                <a:cs typeface="Times New Roman"/>
              </a:rPr>
              <a:t>: </a:t>
            </a:r>
            <a:r>
              <a:rPr lang="en-US" sz="4000" err="1">
                <a:latin typeface="Times New Roman"/>
                <a:cs typeface="Times New Roman"/>
              </a:rPr>
              <a:t>detectare</a:t>
            </a:r>
            <a:r>
              <a:rPr lang="en-US" sz="4000">
                <a:latin typeface="Times New Roman"/>
                <a:cs typeface="Times New Roman"/>
              </a:rPr>
              <a:t> via </a:t>
            </a:r>
            <a:r>
              <a:rPr lang="en-US" sz="4000" err="1">
                <a:latin typeface="Times New Roman"/>
                <a:cs typeface="Times New Roman"/>
              </a:rPr>
              <a:t>clasificare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1390" y="6552157"/>
            <a:ext cx="216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mes New Roman"/>
                <a:cs typeface="Times New Roman"/>
              </a:rPr>
              <a:t>Slide </a:t>
            </a:r>
            <a:r>
              <a:rPr lang="en-US" sz="1200" err="1">
                <a:latin typeface="Times New Roman"/>
                <a:cs typeface="Times New Roman"/>
              </a:rPr>
              <a:t>adaptat</a:t>
            </a:r>
            <a:r>
              <a:rPr lang="en-US" sz="1200">
                <a:latin typeface="Times New Roman"/>
                <a:cs typeface="Times New Roman"/>
              </a:rPr>
              <a:t> </a:t>
            </a:r>
            <a:r>
              <a:rPr lang="en-US" sz="1200" err="1">
                <a:latin typeface="Times New Roman"/>
                <a:cs typeface="Times New Roman"/>
              </a:rPr>
              <a:t>după</a:t>
            </a:r>
            <a:r>
              <a:rPr lang="en-US" sz="1200">
                <a:latin typeface="Times New Roman"/>
                <a:cs typeface="Times New Roman"/>
              </a:rPr>
              <a:t> K. </a:t>
            </a:r>
            <a:r>
              <a:rPr lang="en-US" sz="1200" err="1">
                <a:latin typeface="Times New Roman"/>
                <a:cs typeface="Times New Roman"/>
              </a:rPr>
              <a:t>Grauman</a:t>
            </a:r>
            <a:endParaRPr lang="en-US"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563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Piesele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joc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A white text with black numbers&#10;&#10;Description automatically generated">
            <a:extLst>
              <a:ext uri="{FF2B5EF4-FFF2-40B4-BE49-F238E27FC236}">
                <a16:creationId xmlns:a16="http://schemas.microsoft.com/office/drawing/2014/main" id="{A1401568-8522-7F6B-C5AF-26020AF9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952499"/>
            <a:ext cx="7804150" cy="58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7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A84C5-D360-CFF9-4966-C31D4441B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857EB3-0922-1BFB-DDCA-99F22FC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Piesele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joc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A blue and white game on a wooden surface&#10;&#10;Description automatically generated">
            <a:extLst>
              <a:ext uri="{FF2B5EF4-FFF2-40B4-BE49-F238E27FC236}">
                <a16:creationId xmlns:a16="http://schemas.microsoft.com/office/drawing/2014/main" id="{3D03593E-1241-AC1A-8032-113BA9508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0" t="15664" r="14742" b="20319"/>
          <a:stretch/>
        </p:blipFill>
        <p:spPr>
          <a:xfrm rot="5400000">
            <a:off x="1450708" y="854610"/>
            <a:ext cx="5870705" cy="590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2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9"/>
</p:tagLst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3541EE-85C0-4C7A-913B-470C86E0501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F605558-047E-459E-9965-4ED54DC73B22}"/>
</file>

<file path=customXml/itemProps3.xml><?xml version="1.0" encoding="utf-8"?>
<ds:datastoreItem xmlns:ds="http://schemas.openxmlformats.org/officeDocument/2006/customXml" ds:itemID="{DE27C240-1092-495D-A464-6CD2C0962E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23748</TotalTime>
  <Words>1361</Words>
  <Application>Microsoft Macintosh PowerPoint</Application>
  <PresentationFormat>On-screen Show (4:3)</PresentationFormat>
  <Paragraphs>478</Paragraphs>
  <Slides>71</Slides>
  <Notes>25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Calibri</vt:lpstr>
      <vt:lpstr>Myriad Pro</vt:lpstr>
      <vt:lpstr>Times New Roman</vt:lpstr>
      <vt:lpstr>Trebuchet MS</vt:lpstr>
      <vt:lpstr>Wingdings</vt:lpstr>
      <vt:lpstr>fromPrest</vt:lpstr>
      <vt:lpstr>1_fromPrest</vt:lpstr>
      <vt:lpstr>2_fromPrest</vt:lpstr>
      <vt:lpstr>3_fromPrest</vt:lpstr>
      <vt:lpstr>Office Theme</vt:lpstr>
      <vt:lpstr>Equation</vt:lpstr>
      <vt:lpstr>Concepte și aplicații în  Vederea Artificială </vt:lpstr>
      <vt:lpstr>PowerPoint Presentation</vt:lpstr>
      <vt:lpstr>PowerPoint Presentation</vt:lpstr>
      <vt:lpstr>https://tinyurl.com/CAVA-2024-TEMA1</vt:lpstr>
      <vt:lpstr>Mathable</vt:lpstr>
      <vt:lpstr>Tabla de joc</vt:lpstr>
      <vt:lpstr>PowerPoint Presentation</vt:lpstr>
      <vt:lpstr>Piesele de joc</vt:lpstr>
      <vt:lpstr>Piesele de joc</vt:lpstr>
      <vt:lpstr>Piesele de joc</vt:lpstr>
      <vt:lpstr>Configurații valide și invalide</vt:lpstr>
      <vt:lpstr>Desfășurarea jocului</vt:lpstr>
      <vt:lpstr>Calcularea punctajului</vt:lpstr>
      <vt:lpstr>Example de mutări și calculare a scorului</vt:lpstr>
      <vt:lpstr>Example de mutări și calculare a scorului</vt:lpstr>
      <vt:lpstr>Example de mutări și calculare a scorului</vt:lpstr>
      <vt:lpstr>Example de mutări și calculare a scorului</vt:lpstr>
      <vt:lpstr>Example de mutări și calculare a scorului</vt:lpstr>
      <vt:lpstr>Example de mutări și calculare a scorului</vt:lpstr>
      <vt:lpstr>Example de mutări și calculare a scorului</vt:lpstr>
      <vt:lpstr>Example de mutări și calculare a scorului</vt:lpstr>
      <vt:lpstr>Example de mutări și calculare a scorului</vt:lpstr>
      <vt:lpstr>Example de mutări și calculare a scorului</vt:lpstr>
      <vt:lpstr>Example de mutări și calculare a scorului</vt:lpstr>
      <vt:lpstr>Example de mutări și calculare a scorului</vt:lpstr>
      <vt:lpstr>Descrierea datelor</vt:lpstr>
      <vt:lpstr>Descrierea datelor</vt:lpstr>
      <vt:lpstr>Descrierea datelor</vt:lpstr>
      <vt:lpstr>Descrierea datelor</vt:lpstr>
      <vt:lpstr>Descrierea datelor</vt:lpstr>
      <vt:lpstr>Adnotări</vt:lpstr>
      <vt:lpstr>Evaluare</vt:lpstr>
      <vt:lpstr>Evaluare</vt:lpstr>
      <vt:lpstr>Evaluare</vt:lpstr>
      <vt:lpstr>Evaluare</vt:lpstr>
      <vt:lpstr>Cerințe și notare</vt:lpstr>
      <vt:lpstr>Cerințe și notare</vt:lpstr>
      <vt:lpstr>Termen limită</vt:lpstr>
      <vt:lpstr>Recunoașterea claselor de obiecte</vt:lpstr>
      <vt:lpstr>PowerPoint Presentation</vt:lpstr>
      <vt:lpstr>PowerPoint Presentation</vt:lpstr>
      <vt:lpstr>Alt exemplu: 2 clase - indoor/outdoor</vt:lpstr>
      <vt:lpstr>Învățarea supervizată</vt:lpstr>
      <vt:lpstr>Etapa de testare</vt:lpstr>
      <vt:lpstr>Extragere de caracteristici din imagini</vt:lpstr>
      <vt:lpstr>Histograme pentru o caracteristică</vt:lpstr>
      <vt:lpstr>Histograme pentru mai multe caracteristici</vt:lpstr>
      <vt:lpstr>Histograme pe baza clusterizării</vt:lpstr>
      <vt:lpstr>Calculul distanței între histograme</vt:lpstr>
      <vt:lpstr>Învățarea unui clasificator</vt:lpstr>
      <vt:lpstr>Clasificatorul bazat pe cei apropiați K -vecini</vt:lpstr>
      <vt:lpstr>K=1: cel mai apropiat vecini</vt:lpstr>
      <vt:lpstr>K=1: cel mai apropiat vecini</vt:lpstr>
      <vt:lpstr>K=3: cei mai apropiați 3 vecini</vt:lpstr>
      <vt:lpstr>K=3: cei mai apropiați 3 vecini</vt:lpstr>
      <vt:lpstr>K=5: cei mai apropiați 5 vecini</vt:lpstr>
      <vt:lpstr>K=5: cei mai apropiați 5 vecini</vt:lpstr>
      <vt:lpstr>Cei mai apropiați K-vecini</vt:lpstr>
      <vt:lpstr>Clasificatorul liniar</vt:lpstr>
      <vt:lpstr>Marginea de clasificare</vt:lpstr>
      <vt:lpstr>Clasificatorul de margine maximă</vt:lpstr>
      <vt:lpstr>Localizarea obiectelor  la nivel de fereastră: metoda ferestrei glisante (sliding-window)</vt:lpstr>
      <vt:lpstr>Recunoaşterea claselor de obiecte la nivel generic</vt:lpstr>
      <vt:lpstr>PowerPoint Presentation</vt:lpstr>
      <vt:lpstr>PowerPoint Presentation</vt:lpstr>
      <vt:lpstr>Dificultăți: robustețe</vt:lpstr>
      <vt:lpstr>Dificultăți: robustețe</vt:lpstr>
      <vt:lpstr>Ideea principală: detectare via clasificare</vt:lpstr>
      <vt:lpstr>Ideea principală: detectare via clasificare</vt:lpstr>
      <vt:lpstr>Ideea principală: detectare via clasificare</vt:lpstr>
      <vt:lpstr>Ideea principală: detectare via clasificare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lastModifiedBy>Bogdan Alexe</cp:lastModifiedBy>
  <cp:revision>358</cp:revision>
  <dcterms:created xsi:type="dcterms:W3CDTF">2014-09-11T11:15:46Z</dcterms:created>
  <dcterms:modified xsi:type="dcterms:W3CDTF">2024-11-13T12:50:46Z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</Properties>
</file>